
<file path=[Content_Types].xml><?xml version="1.0" encoding="utf-8"?>
<Types xmlns="http://schemas.openxmlformats.org/package/2006/content-types">
  <Default Extension="png" ContentType="image/png"/>
  <Default Extension="svg" ContentType="image/sv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2.svg" ContentType="image/svg+xml"/>
  <Override PartName="/ppt/media/image130.svg" ContentType="image/svg+xml"/>
  <Override PartName="/ppt/media/image150.svg" ContentType="image/svg+xml"/>
  <Override PartName="/ppt/media/image170.svg" ContentType="image/svg+xml"/>
  <Override PartName="/ppt/media/image190.svg" ContentType="image/svg+xml"/>
  <Override PartName="/ppt/media/image220.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6" r:id="rId2"/>
    <p:sldMasterId id="2147483788" r:id="rId3"/>
    <p:sldMasterId id="2147483806" r:id="rId4"/>
  </p:sldMasterIdLst>
  <p:notesMasterIdLst>
    <p:notesMasterId r:id="rId51"/>
  </p:notesMasterIdLst>
  <p:handoutMasterIdLst>
    <p:handoutMasterId r:id="rId52"/>
  </p:handoutMasterIdLst>
  <p:sldIdLst>
    <p:sldId id="340" r:id="rId5"/>
    <p:sldId id="364" r:id="rId6"/>
    <p:sldId id="424" r:id="rId7"/>
    <p:sldId id="298" r:id="rId8"/>
    <p:sldId id="357" r:id="rId9"/>
    <p:sldId id="365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341" r:id="rId50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준템플릿 type" id="{8C249476-3412-4123-969B-D95DFD83650F}">
          <p14:sldIdLst>
            <p14:sldId id="340"/>
            <p14:sldId id="364"/>
            <p14:sldId id="424"/>
            <p14:sldId id="298"/>
            <p14:sldId id="357"/>
            <p14:sldId id="365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4" pos="3119" userDrawn="1">
          <p15:clr>
            <a:srgbClr val="A4A3A4"/>
          </p15:clr>
        </p15:guide>
        <p15:guide id="7" pos="5978" userDrawn="1">
          <p15:clr>
            <a:srgbClr val="A4A3A4"/>
          </p15:clr>
        </p15:guide>
        <p15:guide id="8" pos="1759" userDrawn="1">
          <p15:clr>
            <a:srgbClr val="A4A3A4"/>
          </p15:clr>
        </p15:guide>
        <p15:guide id="9" pos="4040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pos="4811" userDrawn="1">
          <p15:clr>
            <a:srgbClr val="A4A3A4"/>
          </p15:clr>
        </p15:guide>
        <p15:guide id="14" pos="5118" userDrawn="1">
          <p15:clr>
            <a:srgbClr val="A4A3A4"/>
          </p15:clr>
        </p15:guide>
        <p15:guide id="15" pos="5188" userDrawn="1">
          <p15:clr>
            <a:srgbClr val="A4A3A4"/>
          </p15:clr>
        </p15:guide>
        <p15:guide id="16" pos="5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5F3"/>
    <a:srgbClr val="535353"/>
    <a:srgbClr val="5EACDB"/>
    <a:srgbClr val="557DE1"/>
    <a:srgbClr val="648CE4"/>
    <a:srgbClr val="6A8AE4"/>
    <a:srgbClr val="506FDC"/>
    <a:srgbClr val="4F6FC9"/>
    <a:srgbClr val="505FC8"/>
    <a:srgbClr val="4F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34" autoAdjust="0"/>
  </p:normalViewPr>
  <p:slideViewPr>
    <p:cSldViewPr snapToGrid="0" showGuides="1">
      <p:cViewPr varScale="1">
        <p:scale>
          <a:sx n="112" d="100"/>
          <a:sy n="112" d="100"/>
        </p:scale>
        <p:origin x="1224" y="78"/>
      </p:cViewPr>
      <p:guideLst>
        <p:guide orient="horz" pos="3045"/>
        <p:guide pos="240"/>
        <p:guide pos="3119"/>
        <p:guide pos="5978"/>
        <p:guide pos="1759"/>
        <p:guide pos="4040"/>
        <p:guide pos="4352"/>
        <p:guide pos="4435"/>
        <p:guide pos="4740"/>
        <p:guide pos="4811"/>
        <p:guide pos="5118"/>
        <p:guide pos="5188"/>
        <p:guide pos="5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8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2B30-4550-483D-8148-D59524B71FF5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2020-07-21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DA76-5A2D-4C68-9E0E-1A8DCFBB6AD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pPr/>
              <a:t>2020-07-21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5114-2A0C-445F-884B-74117DED67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0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0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58849" y="2018989"/>
            <a:ext cx="2906974" cy="2504829"/>
            <a:chOff x="3625704" y="2012376"/>
            <a:chExt cx="2565800" cy="2504829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2504829"/>
            <a:chOff x="3625704" y="2012376"/>
            <a:chExt cx="2565800" cy="2504829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2571482"/>
            <a:chOff x="6256241" y="1979049"/>
            <a:chExt cx="66653" cy="2571482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 연속성 보장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간단한 재택 근무 환경 설정 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사회적 이슈 영향으로 인한 외부 </a:t>
            </a:r>
            <a:r>
              <a:rPr kumimoji="0" lang="ko-KR" altLang="en-US" sz="1050" b="0" i="0" spc="-100" normalizeH="0" noProof="0" dirty="0" err="1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비대면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대상자 선정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준비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관리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용이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및 안내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준비 현황 확인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현황 확인 및 근무 내용 모니터링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화면에  스크린 마킹을 표시해 정보유출방지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암호화 통신을 통한 네트워크 보안 유지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업무용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와 사용자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 무분별한 접속 차단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Gateway Sever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설치 및 방화벽 설정으로 서버 준비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재택근무 포탈 및 환경설정 프로그램 제공을 통한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algn="l" defTabSz="914400">
              <a:lnSpc>
                <a:spcPct val="120000"/>
              </a:lnSpc>
              <a:buClr>
                <a:srgbClr val="1978E4"/>
              </a:buClr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환경 구축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별도의 프로그램 설치 없이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웹 브라우저로 원격 접속 업무 진행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  <a:ea typeface="+mn-ea"/>
              </a:rPr>
              <a:t>텍스트를 입력하세요</a:t>
            </a:r>
            <a:endParaRPr kumimoji="0" lang="en-US" altLang="ko-KR" sz="900" spc="-1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r>
                <a:rPr lang="ko-KR" altLang="en-US" dirty="0" err="1"/>
                <a:t>ㅍ</a:t>
              </a:r>
              <a:endParaRPr lang="ko-KR" altLang="en-US" dirty="0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7533A-91D5-4618-893F-DA77C93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A68A43-BD50-4FB6-9BFC-C4BBAD73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CF5C5-101E-4100-A3B6-9B924D54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6910F-1E8C-46F0-BD2E-DC329BEE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C45530-03F5-4595-B385-BAA39BE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F3AD1-038E-4235-A749-EEA77C9B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755D1-DB18-4D0F-9345-5438AB55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E8408-F587-4A80-90FA-21536D63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16DACA-5A5D-484E-9FE8-0A2A289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9CC28-74E0-4A72-BDD7-FD9C5DFB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2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BAFB9-B479-46A5-87BB-E3623F23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A1DBFB-FD72-4AFA-A140-FBD35F1B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B8B35E-EDD0-49BF-AF29-05EA9160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367D7F-95EE-4D3D-9DF6-5C4EEAD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CF7F14-CA78-4C03-A94B-5609D34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361C2B-A8FD-4FC5-9789-0D32985D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27084-4ABB-4AB7-8406-4337563F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AA57C2-1C0C-48C9-B682-E985826D5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FC4866-0E27-4541-A7AD-BCBF69F2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1ECB30-9E42-4182-BB34-EF400F1A5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0B159D5-3F79-44BB-8993-CE8F31E07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766339-3BD9-4DAF-A659-AA5EAA9C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EFBE631-FF49-4879-B19D-3496C9C0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F99FD5-5C26-4696-AA88-9ED2E6D5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56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1E761-B0AF-48A2-AB13-7ADE4CB8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E3E196-4F94-45CF-81EE-B97B4CF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5B8192-4F3A-49A8-82A5-46E69E5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DB55CE-759C-4FC6-972E-5E609F6B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26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6E5EA1-B447-4605-B86D-DCE4E8B5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F3C9528-4789-4E0E-ABA5-19FFDDE7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D0385A-3EFC-4FEB-AC3E-C9C3F45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73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F0448-7EBF-4549-92D0-91A6F83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E7FF51-AC44-4FF9-A029-4E37B9E8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563CD3-8947-45D8-BF99-BCA47A269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9D479C-8B96-402B-9A4F-6C050E85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A5024E-FB6A-4AD1-A96C-DF3EA995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0B0327-6BAA-4A2C-B3A2-9E32A9D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14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/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663077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74388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5600" y="1091622"/>
            <a:ext cx="91884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47E70-D7CA-4D1C-B91C-BCDFEE48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1CF05B-5B93-4CE2-B727-F399423D9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DD7B15-24B6-40CB-906A-E870EF61C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9418FB-F2E9-4183-A778-264134E0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7CA90-1478-477B-91D4-1AFFFB49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3D997-C032-4421-890D-BBF6F55A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25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50ACF-D1B5-41B0-869F-C1F6161D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316899-C374-47B3-BD37-C52D88B9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FE8AF-47AB-4B84-8A09-7AE0E207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BF529C-4F1B-4C83-A307-0EEF32B0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7242C2-5A37-42D2-987F-83FE539B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27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CF6E4E-4D13-4EB9-B735-A247A606C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40E1A7-6C94-4907-ADFD-4D1D4799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E98A5D-05B7-48C3-8580-9F0FA150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F57BAA-9564-4797-89B1-2288E3EF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CF7F69-D9C3-454A-B81C-2F4D6736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56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8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91656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35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0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4119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775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/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5499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9835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465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250069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63333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272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8694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513070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036587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8258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7BBEF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 dirty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dirty="0" err="1">
                  <a:solidFill>
                    <a:srgbClr val="3374C3"/>
                  </a:solidFill>
                  <a:uLnTx/>
                  <a:uFillTx/>
                  <a:latin typeface="+mn-ea"/>
                </a:rPr>
                <a:t>중요텍스트</a:t>
              </a:r>
              <a:r>
                <a:rPr kumimoji="0" lang="ko-KR" altLang="en-US" sz="1200" b="1" i="0" spc="-100" normalizeH="0" noProof="0" dirty="0">
                  <a:solidFill>
                    <a:srgbClr val="3374C3"/>
                  </a:solidFill>
                  <a:uLnTx/>
                  <a:uFillTx/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r>
                <a:rPr lang="ko-KR" altLang="en-US" sz="1200" b="1" spc="-100" dirty="0" err="1">
                  <a:solidFill>
                    <a:srgbClr val="3374C3"/>
                  </a:solidFill>
                  <a:latin typeface="+mn-ea"/>
                </a:rPr>
                <a:t>중요텍스트</a:t>
              </a:r>
              <a:r>
                <a:rPr lang="ko-KR" altLang="en-US" sz="1200" b="1" spc="-100" dirty="0">
                  <a:solidFill>
                    <a:srgbClr val="3374C3"/>
                  </a:solidFill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0714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99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6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3633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48565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747119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087122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9106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1088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440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65942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24170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494776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28214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5768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 dirty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분석을 통한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A4A24E-581F-45B1-9EAB-945FF937015F}" type="datetimeFigureOut">
              <a:rPr lang="ko-KR" altLang="en-US" smtClean="0"/>
              <a:pPr/>
              <a:t>2020-07-21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F609F53-59D5-47D6-B791-5D681FA539B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7" r:id="rId2"/>
    <p:sldLayoutId id="2147483775" r:id="rId3"/>
    <p:sldLayoutId id="2147483769" r:id="rId4"/>
    <p:sldLayoutId id="214748376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8" r:id="rId11"/>
    <p:sldLayoutId id="214748382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524A3E1-20A5-40B4-9AC5-8CC0937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91E679-8EF7-4210-A759-49EC22CCB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E5344C-6919-44C8-A331-6A414FFA5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4F1D9E-6EBF-4375-B59E-F8E9DF44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F7B6B-1436-47A2-B01A-088FCFC1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5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078D9-CE3E-44E1-B114-14FA389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3" y="1390254"/>
            <a:ext cx="8149389" cy="198599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승인 반출 시스템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chemeClr val="tx1"/>
                </a:solidFill>
              </a:rPr>
              <a:t>관리자 교육자료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49D530A-DA2F-4151-93CC-CD019531A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smtClean="0">
                <a:latin typeface="Arial" panose="020B0604020202020204" pitchFamily="34" charset="0"/>
              </a:rPr>
              <a:t>July. </a:t>
            </a:r>
            <a:r>
              <a:rPr lang="en-US" altLang="ko-KR" b="1" dirty="0">
                <a:latin typeface="Arial" panose="020B0604020202020204" pitchFamily="34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623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결재자 정책 리스트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78415" cy="3793604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86369" y="125824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등록된 결재자 정책 목록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기본 결재자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등록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수정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삭제 가능</a:t>
            </a:r>
            <a:r>
              <a:rPr lang="en-US" altLang="ko-KR" sz="1000" dirty="0" smtClean="0"/>
              <a:t>)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smtClean="0"/>
              <a:t>추가 결재자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등록</a:t>
            </a:r>
            <a:r>
              <a:rPr lang="en-US" altLang="ko-KR" sz="1000" dirty="0" smtClean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smtClean="0"/>
              <a:t>퇴직 예정자</a:t>
            </a:r>
            <a:r>
              <a:rPr lang="en-US" altLang="ko-KR" sz="1000" dirty="0" smtClean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200" dirty="0" smtClean="0"/>
              <a:t>2</a:t>
            </a:r>
            <a:r>
              <a:rPr lang="en-US" altLang="ko-KR" sz="1200" dirty="0"/>
              <a:t>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 smtClean="0"/>
              <a:t>구분 </a:t>
            </a:r>
            <a:r>
              <a:rPr lang="ko-KR" altLang="en-US" sz="1200" dirty="0"/>
              <a:t>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 smtClean="0"/>
              <a:t>  • </a:t>
            </a:r>
            <a:r>
              <a:rPr lang="ko-KR" altLang="en-US" sz="1000" dirty="0" smtClean="0"/>
              <a:t>이름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아이디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  • </a:t>
            </a:r>
            <a:r>
              <a:rPr lang="ko-KR" altLang="en-US" sz="1000" dirty="0" smtClean="0"/>
              <a:t>부서명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 smtClean="0"/>
              <a:t>등록사유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결재 정책 등록 버튼</a:t>
            </a:r>
            <a:endParaRPr lang="en-US" altLang="ko-KR" sz="1200" dirty="0"/>
          </a:p>
        </p:txBody>
      </p:sp>
      <p:sp>
        <p:nvSpPr>
          <p:cNvPr id="10" name="타원 9"/>
          <p:cNvSpPr/>
          <p:nvPr/>
        </p:nvSpPr>
        <p:spPr bwMode="auto">
          <a:xfrm>
            <a:off x="1839018" y="26687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770098" y="21627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2009055" y="216223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5873833" y="48823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8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기본 결재자 등록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전체 </a:t>
            </a:r>
            <a:r>
              <a:rPr lang="ko-KR" altLang="en-US" dirty="0" err="1" smtClean="0"/>
              <a:t>그룹사</a:t>
            </a:r>
            <a:r>
              <a:rPr lang="ko-KR" altLang="en-US" dirty="0" smtClean="0"/>
              <a:t> 공통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4" y="1631841"/>
            <a:ext cx="5743981" cy="4577778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7420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“</a:t>
            </a:r>
            <a:r>
              <a:rPr lang="ko-KR" altLang="en-US" sz="1200" dirty="0" smtClean="0"/>
              <a:t>결재자정책등록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“</a:t>
            </a:r>
            <a:r>
              <a:rPr lang="ko-KR" altLang="en-US" sz="1200" dirty="0" err="1" smtClean="0"/>
              <a:t>결재자유형</a:t>
            </a:r>
            <a:r>
              <a:rPr lang="en-US" altLang="ko-KR" sz="1200" dirty="0" smtClean="0"/>
              <a:t>“ </a:t>
            </a:r>
            <a:r>
              <a:rPr lang="ko-KR" altLang="en-US" sz="1200" dirty="0" smtClean="0"/>
              <a:t>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등록할 직급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등록 사유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최대 </a:t>
            </a:r>
            <a:r>
              <a:rPr lang="en-US" altLang="ko-KR" sz="1000" dirty="0" smtClean="0">
                <a:solidFill>
                  <a:prstClr val="black"/>
                </a:solidFill>
              </a:rPr>
              <a:t>200</a:t>
            </a:r>
            <a:r>
              <a:rPr lang="ko-KR" altLang="en-US" sz="1000" dirty="0" smtClean="0">
                <a:solidFill>
                  <a:prstClr val="black"/>
                </a:solidFill>
              </a:rPr>
              <a:t>자까지 입력 가능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5. </a:t>
            </a:r>
            <a:r>
              <a:rPr lang="ko-KR" altLang="en-US" sz="1200" dirty="0" smtClean="0">
                <a:solidFill>
                  <a:prstClr val="black"/>
                </a:solidFill>
              </a:rPr>
              <a:t>등록 완료</a:t>
            </a:r>
            <a:endParaRPr lang="en-US" altLang="ko-KR" sz="1200" dirty="0" smtClean="0"/>
          </a:p>
        </p:txBody>
      </p:sp>
      <p:sp>
        <p:nvSpPr>
          <p:cNvPr id="13" name="오른쪽 화살표 12"/>
          <p:cNvSpPr/>
          <p:nvPr/>
        </p:nvSpPr>
        <p:spPr>
          <a:xfrm>
            <a:off x="3856115" y="336136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 bwMode="auto">
          <a:xfrm>
            <a:off x="5465439" y="59966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081063" y="22183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2081063" y="25124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081062" y="31368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922724" y="39804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02" y="3419806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기본 결재자 수정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26" y="1631841"/>
            <a:ext cx="5818038" cy="3310562"/>
          </a:xfrm>
          <a:prstGeom prst="rect">
            <a:avLst/>
          </a:prstGeom>
        </p:spPr>
      </p:pic>
      <p:sp>
        <p:nvSpPr>
          <p:cNvPr id="16" name="내용 개체 틀 3"/>
          <p:cNvSpPr txBox="1">
            <a:spLocks/>
          </p:cNvSpPr>
          <p:nvPr/>
        </p:nvSpPr>
        <p:spPr>
          <a:xfrm>
            <a:off x="7072618" y="125185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smtClean="0"/>
              <a:t>수정할 직급 선택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2. </a:t>
            </a:r>
            <a:r>
              <a:rPr lang="ko-KR" altLang="en-US" sz="1200" dirty="0" smtClean="0">
                <a:solidFill>
                  <a:prstClr val="black"/>
                </a:solidFill>
              </a:rPr>
              <a:t>등록 사유 입력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3. </a:t>
            </a:r>
            <a:r>
              <a:rPr lang="ko-KR" altLang="en-US" sz="1200" dirty="0" smtClean="0">
                <a:solidFill>
                  <a:prstClr val="black"/>
                </a:solidFill>
              </a:rPr>
              <a:t>수정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891304" y="421457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 bwMode="auto">
          <a:xfrm>
            <a:off x="3991156" y="27340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2814756" y="34870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6569148" y="405199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670" y="3697175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하위 결재자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특정 사용자에게 결재자 권한 부여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자가 결재 권한 없음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45" y="1631841"/>
            <a:ext cx="6125890" cy="3936758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71529" y="149602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“</a:t>
            </a:r>
            <a:r>
              <a:rPr lang="ko-KR" altLang="en-US" sz="1200" dirty="0" err="1" smtClean="0"/>
              <a:t>하위결재자</a:t>
            </a:r>
            <a:r>
              <a:rPr lang="en-US" altLang="ko-KR" sz="1200" dirty="0" smtClean="0"/>
              <a:t>” </a:t>
            </a:r>
            <a:r>
              <a:rPr lang="ko-KR" altLang="en-US" sz="1200" dirty="0" smtClean="0"/>
              <a:t>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특정 그룹사의 사용자 검색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검색된 사용자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등록 사유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5. </a:t>
            </a:r>
            <a:r>
              <a:rPr lang="ko-KR" altLang="en-US" sz="1200" dirty="0" smtClean="0"/>
              <a:t>등록 완료</a:t>
            </a:r>
            <a:endParaRPr lang="en-US" altLang="ko-KR" sz="1200" dirty="0" smtClean="0"/>
          </a:p>
        </p:txBody>
      </p:sp>
      <p:sp>
        <p:nvSpPr>
          <p:cNvPr id="13" name="오른쪽 화살표 12"/>
          <p:cNvSpPr/>
          <p:nvPr/>
        </p:nvSpPr>
        <p:spPr>
          <a:xfrm>
            <a:off x="4116143" y="435999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 bwMode="auto">
          <a:xfrm>
            <a:off x="2772103" y="21380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772103" y="24134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4673351" y="30535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513111" y="35017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959910" y="41636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487" y="4124725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추가 결재자 등록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특정 사용자에게 결재자 권한 부여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092552" cy="3912254"/>
          </a:xfrm>
          <a:prstGeom prst="rect">
            <a:avLst/>
          </a:prstGeom>
        </p:spPr>
      </p:pic>
      <p:sp>
        <p:nvSpPr>
          <p:cNvPr id="16" name="내용 개체 틀 3"/>
          <p:cNvSpPr txBox="1">
            <a:spLocks/>
          </p:cNvSpPr>
          <p:nvPr/>
        </p:nvSpPr>
        <p:spPr>
          <a:xfrm>
            <a:off x="7054437" y="121808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“</a:t>
            </a:r>
            <a:r>
              <a:rPr lang="ko-KR" altLang="en-US" sz="1200" dirty="0" err="1" smtClean="0"/>
              <a:t>추가결재자</a:t>
            </a:r>
            <a:r>
              <a:rPr lang="en-US" altLang="ko-KR" sz="1200" dirty="0" smtClean="0"/>
              <a:t>” </a:t>
            </a:r>
            <a:r>
              <a:rPr lang="ko-KR" altLang="en-US" sz="1200" dirty="0" smtClean="0"/>
              <a:t>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특정 그룹사의 사용자 검색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검색된 사용자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등록 사유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5. </a:t>
            </a:r>
            <a:r>
              <a:rPr lang="ko-KR" altLang="en-US" sz="1200" dirty="0" smtClean="0"/>
              <a:t>등록 완료</a:t>
            </a:r>
            <a:endParaRPr lang="en-US" altLang="ko-KR" sz="1200" dirty="0" smtClean="0"/>
          </a:p>
        </p:txBody>
      </p:sp>
      <p:sp>
        <p:nvSpPr>
          <p:cNvPr id="17" name="오른쪽 화살표 16"/>
          <p:cNvSpPr/>
          <p:nvPr/>
        </p:nvSpPr>
        <p:spPr>
          <a:xfrm>
            <a:off x="4021707" y="438671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 bwMode="auto">
          <a:xfrm>
            <a:off x="2700095" y="21430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2700095" y="24183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4601343" y="30363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2441103" y="350667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6959910" y="413391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487" y="4095031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결재자 정책 삭제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6" y="1622761"/>
            <a:ext cx="5955517" cy="3737973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47411" y="121502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등록된 결재자 정책 삭제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삭제 완료</a:t>
            </a:r>
            <a:endParaRPr lang="en-US" altLang="ko-KR" sz="1200" dirty="0" smtClean="0"/>
          </a:p>
        </p:txBody>
      </p:sp>
      <p:sp>
        <p:nvSpPr>
          <p:cNvPr id="18" name="오른쪽 화살표 17"/>
          <p:cNvSpPr/>
          <p:nvPr/>
        </p:nvSpPr>
        <p:spPr>
          <a:xfrm>
            <a:off x="4361108" y="4023772"/>
            <a:ext cx="2664295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6041503" y="30113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794657" y="37402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779" y="3740255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관리자</a:t>
            </a:r>
            <a:r>
              <a:rPr lang="ko-KR" altLang="en-US" dirty="0" smtClean="0"/>
              <a:t>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관리자 리스트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76893" cy="3820443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63065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</a:t>
            </a:r>
            <a:r>
              <a:rPr lang="ko-KR" altLang="en-US" sz="1200" dirty="0" smtClean="0">
                <a:solidFill>
                  <a:prstClr val="black"/>
                </a:solidFill>
              </a:rPr>
              <a:t>관리자 </a:t>
            </a:r>
            <a:r>
              <a:rPr lang="ko-KR" altLang="en-US" sz="1200" dirty="0">
                <a:solidFill>
                  <a:prstClr val="black"/>
                </a:solidFill>
              </a:rPr>
              <a:t>정책 목록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시스템관리자</a:t>
            </a:r>
            <a:r>
              <a:rPr lang="en-US" altLang="ko-KR" sz="1000" dirty="0" smtClean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감사자</a:t>
            </a:r>
            <a:r>
              <a:rPr lang="en-US" altLang="ko-KR" sz="1000" dirty="0" smtClean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구분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직급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이름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등록사유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smtClean="0">
                <a:solidFill>
                  <a:prstClr val="black"/>
                </a:solidFill>
              </a:rPr>
              <a:t>관리자 등록 </a:t>
            </a:r>
            <a:r>
              <a:rPr lang="ko-KR" altLang="en-US" sz="1200" dirty="0">
                <a:solidFill>
                  <a:prstClr val="black"/>
                </a:solidFill>
              </a:rPr>
              <a:t>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1793032" y="286327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922049" y="21399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793031" y="21399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084944" y="37524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6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관리자</a:t>
            </a:r>
            <a:r>
              <a:rPr lang="ko-KR" altLang="en-US" dirty="0" smtClean="0"/>
              <a:t>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시스템 관리자 등록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특정 사용자 시스템 관리자 등록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7" y="1631841"/>
            <a:ext cx="5945628" cy="3745985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49615" y="1238770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en-US" altLang="ko-KR" sz="1200" dirty="0" smtClean="0">
                <a:solidFill>
                  <a:prstClr val="black"/>
                </a:solidFill>
              </a:rPr>
              <a:t>“</a:t>
            </a:r>
            <a:r>
              <a:rPr lang="ko-KR" altLang="en-US" sz="1200" dirty="0" smtClean="0">
                <a:solidFill>
                  <a:prstClr val="black"/>
                </a:solidFill>
              </a:rPr>
              <a:t>시스템관리자</a:t>
            </a:r>
            <a:r>
              <a:rPr lang="en-US" altLang="ko-KR" sz="1200" dirty="0" smtClean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</a:t>
            </a:r>
            <a:r>
              <a:rPr lang="en-US" altLang="ko-KR" sz="1200" dirty="0" smtClean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사용자 </a:t>
            </a:r>
            <a:r>
              <a:rPr lang="ko-KR" altLang="en-US" sz="1200" dirty="0">
                <a:solidFill>
                  <a:prstClr val="black"/>
                </a:solidFill>
              </a:rPr>
              <a:t>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021707" y="375983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2681216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2681216" y="241277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4510456" y="29960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2681215" y="334224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6749429" y="35776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79" y="3504833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관리자</a:t>
            </a:r>
            <a:r>
              <a:rPr lang="ko-KR" altLang="en-US" dirty="0" smtClean="0"/>
              <a:t>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감사자 등록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특정 사용자 감사자로 등록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94755"/>
            <a:ext cx="5933039" cy="3691801"/>
          </a:xfrm>
          <a:prstGeom prst="rect">
            <a:avLst/>
          </a:prstGeom>
        </p:spPr>
      </p:pic>
      <p:sp>
        <p:nvSpPr>
          <p:cNvPr id="16" name="내용 개체 틀 3"/>
          <p:cNvSpPr txBox="1">
            <a:spLocks/>
          </p:cNvSpPr>
          <p:nvPr/>
        </p:nvSpPr>
        <p:spPr>
          <a:xfrm>
            <a:off x="7058157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en-US" altLang="ko-KR" sz="1200" dirty="0" smtClean="0">
                <a:solidFill>
                  <a:prstClr val="black"/>
                </a:solidFill>
              </a:rPr>
              <a:t>“</a:t>
            </a:r>
            <a:r>
              <a:rPr lang="ko-KR" altLang="en-US" sz="1200" dirty="0" smtClean="0">
                <a:solidFill>
                  <a:prstClr val="black"/>
                </a:solidFill>
              </a:rPr>
              <a:t>감사자</a:t>
            </a:r>
            <a:r>
              <a:rPr lang="en-US" altLang="ko-KR" sz="1200" dirty="0" smtClean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 smtClean="0">
                <a:solidFill>
                  <a:prstClr val="black"/>
                </a:solidFill>
              </a:rPr>
              <a:t>사용자 </a:t>
            </a:r>
            <a:r>
              <a:rPr lang="ko-KR" altLang="en-US" sz="1200" dirty="0">
                <a:solidFill>
                  <a:prstClr val="black"/>
                </a:solidFill>
              </a:rPr>
              <a:t>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ko-KR" sz="1400" dirty="0" smtClean="0"/>
          </a:p>
        </p:txBody>
      </p:sp>
      <p:sp>
        <p:nvSpPr>
          <p:cNvPr id="17" name="오른쪽 화살표 16"/>
          <p:cNvSpPr/>
          <p:nvPr/>
        </p:nvSpPr>
        <p:spPr>
          <a:xfrm>
            <a:off x="3953271" y="3865658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 bwMode="auto">
          <a:xfrm>
            <a:off x="2688973" y="22094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2688973" y="248478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타원 26"/>
          <p:cNvSpPr/>
          <p:nvPr/>
        </p:nvSpPr>
        <p:spPr bwMode="auto">
          <a:xfrm>
            <a:off x="4518213" y="306806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2638248" y="343361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6680993" y="368344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73" y="3653288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관리자</a:t>
            </a:r>
            <a:r>
              <a:rPr lang="ko-KR" altLang="en-US" dirty="0" smtClean="0"/>
              <a:t>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관리자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감사자 삭제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3" y="1631841"/>
            <a:ext cx="5990809" cy="3539480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5325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</a:t>
            </a:r>
            <a:r>
              <a:rPr lang="ko-KR" altLang="en-US" sz="1200" dirty="0" smtClean="0">
                <a:solidFill>
                  <a:prstClr val="black"/>
                </a:solidFill>
              </a:rPr>
              <a:t>관리자</a:t>
            </a:r>
            <a:r>
              <a:rPr lang="en-US" altLang="ko-KR" sz="1200" dirty="0" smtClean="0">
                <a:solidFill>
                  <a:prstClr val="black"/>
                </a:solidFill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</a:rPr>
              <a:t>감사자 </a:t>
            </a:r>
            <a:r>
              <a:rPr lang="ko-KR" altLang="en-US" sz="1200" dirty="0">
                <a:solidFill>
                  <a:prstClr val="black"/>
                </a:solidFill>
              </a:rPr>
              <a:t>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949699" y="3743873"/>
            <a:ext cx="3171923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6113511" y="285754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721127" y="35812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20" y="3554465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한쪽 모서리 57">
            <a:extLst>
              <a:ext uri="{FF2B5EF4-FFF2-40B4-BE49-F238E27FC236}">
                <a16:creationId xmlns:a16="http://schemas.microsoft.com/office/drawing/2014/main" id="{2C22AB9A-A6EC-4F30-92EB-B86E9FC137BD}"/>
              </a:ext>
            </a:extLst>
          </p:cNvPr>
          <p:cNvSpPr/>
          <p:nvPr/>
        </p:nvSpPr>
        <p:spPr>
          <a:xfrm>
            <a:off x="-7392" y="993914"/>
            <a:ext cx="2404835" cy="5864087"/>
          </a:xfrm>
          <a:prstGeom prst="round1Rect">
            <a:avLst/>
          </a:prstGeom>
          <a:solidFill>
            <a:srgbClr val="1978E4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7D7C83-F0F8-487B-B852-BF0607C50DA5}"/>
              </a:ext>
            </a:extLst>
          </p:cNvPr>
          <p:cNvSpPr txBox="1"/>
          <p:nvPr/>
        </p:nvSpPr>
        <p:spPr>
          <a:xfrm>
            <a:off x="3420336" y="1105691"/>
            <a:ext cx="908903" cy="2908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ko-KR" altLang="en-US" spc="-1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메인 화면</a:t>
            </a:r>
            <a:endParaRPr lang="en-US" altLang="ko-KR" spc="-1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647DC12-4DDB-4008-848A-9CFB8B2598BF}"/>
              </a:ext>
            </a:extLst>
          </p:cNvPr>
          <p:cNvCxnSpPr/>
          <p:nvPr/>
        </p:nvCxnSpPr>
        <p:spPr>
          <a:xfrm>
            <a:off x="3351370" y="1423283"/>
            <a:ext cx="2412002" cy="0"/>
          </a:xfrm>
          <a:prstGeom prst="line">
            <a:avLst/>
          </a:prstGeom>
          <a:noFill/>
          <a:ln w="6350" cap="rnd" cmpd="sng" algn="ctr">
            <a:solidFill>
              <a:srgbClr val="002363"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6271A78-886B-4C27-8609-7293B65FE12C}"/>
              </a:ext>
            </a:extLst>
          </p:cNvPr>
          <p:cNvGrpSpPr/>
          <p:nvPr/>
        </p:nvGrpSpPr>
        <p:grpSpPr>
          <a:xfrm>
            <a:off x="2849822" y="1006994"/>
            <a:ext cx="514885" cy="461666"/>
            <a:chOff x="910176" y="2682795"/>
            <a:chExt cx="566676" cy="508104"/>
          </a:xfrm>
        </p:grpSpPr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CEA6F9E-F6EE-49DC-A769-C199E7BEF599}"/>
                </a:ext>
              </a:extLst>
            </p:cNvPr>
            <p:cNvSpPr/>
            <p:nvPr/>
          </p:nvSpPr>
          <p:spPr>
            <a:xfrm>
              <a:off x="964191" y="2713479"/>
              <a:ext cx="458324" cy="458324"/>
            </a:xfrm>
            <a:prstGeom prst="ellipse">
              <a:avLst/>
            </a:prstGeom>
            <a:solidFill>
              <a:srgbClr val="002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2760CA0-8F7B-40CB-968F-4B24640FDEE1}"/>
                </a:ext>
              </a:extLst>
            </p:cNvPr>
            <p:cNvSpPr/>
            <p:nvPr/>
          </p:nvSpPr>
          <p:spPr>
            <a:xfrm>
              <a:off x="910176" y="2682795"/>
              <a:ext cx="566676" cy="508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rPr>
                <a:t>02</a:t>
              </a:r>
              <a:endParaRPr lang="ko-KR" altLang="en-US" sz="2400" b="1" spc="-10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1F71F8A-9416-4000-AB12-29A5FC964C8C}"/>
              </a:ext>
            </a:extLst>
          </p:cNvPr>
          <p:cNvSpPr txBox="1"/>
          <p:nvPr/>
        </p:nvSpPr>
        <p:spPr>
          <a:xfrm>
            <a:off x="5821631" y="1312423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04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D96A26-D877-4DAE-98A4-27F75B0780B7}"/>
              </a:ext>
            </a:extLst>
          </p:cNvPr>
          <p:cNvSpPr txBox="1"/>
          <p:nvPr/>
        </p:nvSpPr>
        <p:spPr>
          <a:xfrm>
            <a:off x="5821631" y="216311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05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D21EF8-4B52-4444-9C36-1F02BF13BCC5}"/>
              </a:ext>
            </a:extLst>
          </p:cNvPr>
          <p:cNvSpPr txBox="1"/>
          <p:nvPr/>
        </p:nvSpPr>
        <p:spPr>
          <a:xfrm>
            <a:off x="5821632" y="2995932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07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5821631" y="605486"/>
            <a:ext cx="147476" cy="16966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31" y="3810675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16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527DB1D-C792-4902-AB9C-9E501784B42D}"/>
              </a:ext>
            </a:extLst>
          </p:cNvPr>
          <p:cNvGrpSpPr/>
          <p:nvPr/>
        </p:nvGrpSpPr>
        <p:grpSpPr>
          <a:xfrm>
            <a:off x="2849819" y="1825151"/>
            <a:ext cx="2913550" cy="461665"/>
            <a:chOff x="688912" y="3693957"/>
            <a:chExt cx="2968090" cy="47030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7E8BF-D2B5-4E8C-A153-08F150C55A61}"/>
                </a:ext>
              </a:extLst>
            </p:cNvPr>
            <p:cNvSpPr txBox="1"/>
            <p:nvPr/>
          </p:nvSpPr>
          <p:spPr>
            <a:xfrm>
              <a:off x="1270108" y="3794502"/>
              <a:ext cx="1141475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시스템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C7893219-AC64-4F1E-865B-1D9820A2ADE9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B9CE654-CF18-441D-A096-2596EDB1D6E3}"/>
                </a:ext>
              </a:extLst>
            </p:cNvPr>
            <p:cNvGrpSpPr/>
            <p:nvPr/>
          </p:nvGrpSpPr>
          <p:grpSpPr>
            <a:xfrm>
              <a:off x="688912" y="3693957"/>
              <a:ext cx="524523" cy="470308"/>
              <a:chOff x="910176" y="2682794"/>
              <a:chExt cx="566676" cy="508105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A6735F6-EB3F-49B3-BE77-53E8601827FA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94CD74F-72A5-444B-B05B-F97157C626ED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6" cy="50810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03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21" y="3477108"/>
            <a:ext cx="2913549" cy="461665"/>
            <a:chOff x="688913" y="3693958"/>
            <a:chExt cx="2968089" cy="47030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6362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관리자 정책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05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0CE4D057-5D32-4349-8C42-B5ED740C3FDC}"/>
              </a:ext>
            </a:extLst>
          </p:cNvPr>
          <p:cNvGrpSpPr/>
          <p:nvPr/>
        </p:nvGrpSpPr>
        <p:grpSpPr>
          <a:xfrm>
            <a:off x="2849819" y="2651130"/>
            <a:ext cx="2913550" cy="461665"/>
            <a:chOff x="688912" y="3693958"/>
            <a:chExt cx="2968090" cy="47030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061EF0-F275-4AFC-8273-0B900290BC8B}"/>
                </a:ext>
              </a:extLst>
            </p:cNvPr>
            <p:cNvSpPr txBox="1"/>
            <p:nvPr/>
          </p:nvSpPr>
          <p:spPr>
            <a:xfrm>
              <a:off x="1270108" y="3794502"/>
              <a:ext cx="16362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결재자 정책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1F22CF97-56D0-469C-8360-32EB7F40D786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FBB9358-0B26-4652-BECD-C2B4A5018E92}"/>
                </a:ext>
              </a:extLst>
            </p:cNvPr>
            <p:cNvGrpSpPr/>
            <p:nvPr/>
          </p:nvGrpSpPr>
          <p:grpSpPr>
            <a:xfrm>
              <a:off x="688912" y="3693958"/>
              <a:ext cx="524523" cy="470307"/>
              <a:chOff x="910176" y="2682795"/>
              <a:chExt cx="566676" cy="508104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AC5F56D4-0908-4914-9055-5622187F5C13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B793198-9869-461F-866D-F52B4417A352}"/>
                  </a:ext>
                </a:extLst>
              </p:cNvPr>
              <p:cNvSpPr/>
              <p:nvPr/>
            </p:nvSpPr>
            <p:spPr>
              <a:xfrm>
                <a:off x="910176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04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1D4595B-EEF7-4F94-BA67-12A76DB480B9}"/>
              </a:ext>
            </a:extLst>
          </p:cNvPr>
          <p:cNvSpPr/>
          <p:nvPr/>
        </p:nvSpPr>
        <p:spPr>
          <a:xfrm rot="5400000">
            <a:off x="451674" y="2279602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rPr>
              <a:t>Contents</a:t>
            </a:r>
            <a:endParaRPr lang="ko-KR" altLang="en-US" sz="40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ea typeface="나눔스퀘어 Bold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DD6C3202-0242-4F65-B9AA-0206FF94C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7" y="4451523"/>
            <a:ext cx="2925734" cy="2204024"/>
          </a:xfrm>
          <a:prstGeom prst="rect">
            <a:avLst/>
          </a:prstGeom>
        </p:spPr>
      </p:pic>
      <p:grpSp>
        <p:nvGrpSpPr>
          <p:cNvPr id="99" name="그룹 98">
            <a:extLst>
              <a:ext uri="{FF2B5EF4-FFF2-40B4-BE49-F238E27FC236}">
                <a16:creationId xmlns:a16="http://schemas.microsoft.com/office/drawing/2014/main" id="{0B42F9FA-CAC9-4FEB-BE33-F1595C74287E}"/>
              </a:ext>
            </a:extLst>
          </p:cNvPr>
          <p:cNvGrpSpPr/>
          <p:nvPr/>
        </p:nvGrpSpPr>
        <p:grpSpPr>
          <a:xfrm>
            <a:off x="2849823" y="267521"/>
            <a:ext cx="2913549" cy="461665"/>
            <a:chOff x="688914" y="2423958"/>
            <a:chExt cx="2968089" cy="4703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BBF145-5A57-46D9-9FF0-FEC3FC8A35F9}"/>
                </a:ext>
              </a:extLst>
            </p:cNvPr>
            <p:cNvSpPr txBox="1"/>
            <p:nvPr/>
          </p:nvSpPr>
          <p:spPr>
            <a:xfrm>
              <a:off x="1270108" y="2524503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접속 방법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DB66111-E703-4C6C-B31E-8359C64DDFF4}"/>
                </a:ext>
              </a:extLst>
            </p:cNvPr>
            <p:cNvCxnSpPr/>
            <p:nvPr/>
          </p:nvCxnSpPr>
          <p:spPr>
            <a:xfrm>
              <a:off x="1199851" y="2848040"/>
              <a:ext cx="2457152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AE9E4A7-CAD6-41CF-A333-06097048FEEB}"/>
                </a:ext>
              </a:extLst>
            </p:cNvPr>
            <p:cNvGrpSpPr/>
            <p:nvPr/>
          </p:nvGrpSpPr>
          <p:grpSpPr>
            <a:xfrm>
              <a:off x="688914" y="2423958"/>
              <a:ext cx="524523" cy="470308"/>
              <a:chOff x="910176" y="2682794"/>
              <a:chExt cx="566675" cy="508104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78621BC4-0CFE-46F6-B234-2D85DCE20F2D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2FB6ACAA-88F9-42BD-BB4E-980BC1330BA8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5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01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1E344F2-C1DD-400A-8211-563B3B8C7EC4}"/>
              </a:ext>
            </a:extLst>
          </p:cNvPr>
          <p:cNvSpPr/>
          <p:nvPr/>
        </p:nvSpPr>
        <p:spPr>
          <a:xfrm>
            <a:off x="7104193" y="6620372"/>
            <a:ext cx="2453557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8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29" y="4636652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19" y="4303085"/>
            <a:ext cx="2913549" cy="461665"/>
            <a:chOff x="688913" y="3693958"/>
            <a:chExt cx="2968089" cy="4703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420719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반출 유형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06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29" y="538085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23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19" y="5047290"/>
            <a:ext cx="2913549" cy="461665"/>
            <a:chOff x="688913" y="3693958"/>
            <a:chExt cx="2968089" cy="47030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6362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관리자 정보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07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5821629" y="6092178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25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2849819" y="5787159"/>
            <a:ext cx="2913549" cy="461665"/>
            <a:chOff x="688913" y="3693958"/>
            <a:chExt cx="2968089" cy="4703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734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접속 차단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08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26533" y="295765"/>
            <a:ext cx="2913549" cy="461665"/>
            <a:chOff x="688912" y="3693955"/>
            <a:chExt cx="2968090" cy="47030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141476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err="1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대결자</a:t>
              </a: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2" y="3693955"/>
              <a:ext cx="524523" cy="470307"/>
              <a:chOff x="910177" y="2682792"/>
              <a:chExt cx="566677" cy="508104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2"/>
                <a:ext cx="566677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09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26533" y="1020282"/>
            <a:ext cx="2913549" cy="461665"/>
            <a:chOff x="688913" y="3693958"/>
            <a:chExt cx="2968089" cy="4703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로그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10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40630" y="1753032"/>
            <a:ext cx="2913549" cy="461665"/>
            <a:chOff x="688913" y="3693958"/>
            <a:chExt cx="2968089" cy="47030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357032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공지사항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11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63273" y="2605755"/>
            <a:ext cx="2913549" cy="461665"/>
            <a:chOff x="688913" y="3693958"/>
            <a:chExt cx="2968089" cy="47030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1851833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자주하는 질문 관리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20" name="타원 119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120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12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6363273" y="3407024"/>
            <a:ext cx="2913549" cy="461665"/>
            <a:chOff x="688913" y="3693958"/>
            <a:chExt cx="2968089" cy="470307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대기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직사각형 126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13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295714" y="61934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26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16357" y="1343851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19909" y="2077641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29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07812" y="292039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33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9319909" y="373341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37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반출 유형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반출 유형 리스트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65612" cy="3817417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545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</a:t>
            </a:r>
            <a:r>
              <a:rPr lang="ko-KR" altLang="en-US" sz="1200" dirty="0" smtClean="0">
                <a:solidFill>
                  <a:prstClr val="black"/>
                </a:solidFill>
              </a:rPr>
              <a:t>유형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 smtClean="0">
                <a:solidFill>
                  <a:prstClr val="black"/>
                </a:solidFill>
              </a:rPr>
              <a:t>유형 추가 버튼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3. </a:t>
            </a:r>
            <a:r>
              <a:rPr lang="ko-KR" altLang="en-US" sz="1200" dirty="0" smtClean="0">
                <a:solidFill>
                  <a:prstClr val="black"/>
                </a:solidFill>
              </a:rPr>
              <a:t>등록된 유형 삭제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206389" y="24254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179651" y="33678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1937047" y="24254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71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반출 유형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반출 유형 등록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98123"/>
            <a:ext cx="6095480" cy="3854946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2933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제목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 smtClean="0">
                <a:solidFill>
                  <a:prstClr val="black"/>
                </a:solidFill>
              </a:rPr>
              <a:t>20</a:t>
            </a:r>
            <a:r>
              <a:rPr lang="ko-KR" altLang="en-US" sz="1000" dirty="0" smtClean="0">
                <a:solidFill>
                  <a:prstClr val="black"/>
                </a:solidFill>
              </a:rPr>
              <a:t>자까지 </a:t>
            </a:r>
            <a:r>
              <a:rPr lang="ko-KR" altLang="en-US" sz="1000" dirty="0">
                <a:solidFill>
                  <a:prstClr val="black"/>
                </a:solidFill>
              </a:rPr>
              <a:t>입력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설명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등록 완료</a:t>
            </a:r>
            <a:endParaRPr lang="en-US" altLang="ko-KR" sz="1200" dirty="0" smtClean="0"/>
          </a:p>
        </p:txBody>
      </p:sp>
      <p:sp>
        <p:nvSpPr>
          <p:cNvPr id="14" name="오른쪽 화살표 13"/>
          <p:cNvSpPr/>
          <p:nvPr/>
        </p:nvSpPr>
        <p:spPr>
          <a:xfrm>
            <a:off x="4093715" y="371591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 bwMode="auto">
          <a:xfrm>
            <a:off x="2721096" y="22402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2721096" y="29504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804811" y="35417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0" y="3541782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반출 유형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반출 유형 삭제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15117" cy="3733245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3285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</a:t>
            </a:r>
            <a:r>
              <a:rPr lang="ko-KR" altLang="en-US" sz="1200" dirty="0" smtClean="0">
                <a:solidFill>
                  <a:prstClr val="black"/>
                </a:solidFill>
              </a:rPr>
              <a:t>반출 유형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457327" y="4068942"/>
            <a:ext cx="2489891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 bwMode="auto">
          <a:xfrm>
            <a:off x="6098204" y="242770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627543" y="388143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29" y="3832481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관리자 정보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관리자 정보 설정</a:t>
            </a:r>
            <a:endParaRPr lang="ko-KR" altLang="en-US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31841"/>
            <a:ext cx="5693279" cy="4757631"/>
          </a:xfrm>
          <a:prstGeom prst="rect">
            <a:avLst/>
          </a:prstGeom>
        </p:spPr>
      </p:pic>
      <p:sp>
        <p:nvSpPr>
          <p:cNvPr id="26" name="내용 개체 틀 3"/>
          <p:cNvSpPr txBox="1">
            <a:spLocks/>
          </p:cNvSpPr>
          <p:nvPr/>
        </p:nvSpPr>
        <p:spPr>
          <a:xfrm>
            <a:off x="704813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시스템 관리자 비밀번호 변경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ID</a:t>
            </a:r>
            <a:r>
              <a:rPr lang="ko-KR" altLang="en-US" sz="1000" dirty="0" smtClean="0">
                <a:solidFill>
                  <a:prstClr val="black"/>
                </a:solidFill>
              </a:rPr>
              <a:t>는 변경 불가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PW</a:t>
            </a:r>
            <a:r>
              <a:rPr lang="ko-KR" altLang="en-US" sz="1000" dirty="0" smtClean="0">
                <a:solidFill>
                  <a:prstClr val="black"/>
                </a:solidFill>
              </a:rPr>
              <a:t>는 </a:t>
            </a:r>
            <a:r>
              <a:rPr lang="en-US" altLang="ko-KR" sz="1000" dirty="0" smtClean="0">
                <a:solidFill>
                  <a:prstClr val="black"/>
                </a:solidFill>
              </a:rPr>
              <a:t>8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자이상</a:t>
            </a:r>
            <a:r>
              <a:rPr lang="en-US" altLang="ko-KR" sz="1000" dirty="0" smtClean="0">
                <a:solidFill>
                  <a:prstClr val="black"/>
                </a:solidFill>
              </a:rPr>
              <a:t> 20</a:t>
            </a:r>
            <a:r>
              <a:rPr lang="ko-KR" altLang="en-US" sz="1000" dirty="0" smtClean="0">
                <a:solidFill>
                  <a:prstClr val="black"/>
                </a:solidFill>
              </a:rPr>
              <a:t>자 이하로 입력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새 비밀번호로 저장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접속 가능한 </a:t>
            </a:r>
            <a:r>
              <a:rPr lang="en-US" altLang="ko-KR" sz="1200" dirty="0" smtClean="0"/>
              <a:t>IP </a:t>
            </a:r>
            <a:r>
              <a:rPr lang="ko-KR" altLang="en-US" sz="1200" dirty="0" smtClean="0"/>
              <a:t>추가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접속 가능한 </a:t>
            </a:r>
            <a:r>
              <a:rPr lang="en-US" altLang="ko-KR" sz="1200" dirty="0" smtClean="0"/>
              <a:t>IP </a:t>
            </a:r>
            <a:r>
              <a:rPr lang="ko-KR" altLang="en-US" sz="1200" dirty="0" smtClean="0"/>
              <a:t>삭제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5. </a:t>
            </a:r>
            <a:r>
              <a:rPr lang="ko-KR" altLang="en-US" sz="1200" dirty="0" smtClean="0"/>
              <a:t>추가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삭제된 </a:t>
            </a:r>
            <a:r>
              <a:rPr lang="en-US" altLang="ko-KR" sz="1200" dirty="0" smtClean="0"/>
              <a:t>IP </a:t>
            </a:r>
            <a:r>
              <a:rPr lang="ko-KR" altLang="en-US" sz="1200" dirty="0" smtClean="0"/>
              <a:t>정보 저장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6. </a:t>
            </a:r>
            <a:r>
              <a:rPr lang="ko-KR" altLang="en-US" sz="1200" dirty="0" smtClean="0"/>
              <a:t>사용자 검색 아이디 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이름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7. </a:t>
            </a:r>
            <a:r>
              <a:rPr lang="ko-KR" altLang="en-US" sz="1200" dirty="0" smtClean="0"/>
              <a:t>변경 비밀번호 입력 후 초기화</a:t>
            </a:r>
            <a:endParaRPr lang="en-US" altLang="ko-KR" sz="1200" dirty="0" smtClean="0"/>
          </a:p>
        </p:txBody>
      </p:sp>
      <p:sp>
        <p:nvSpPr>
          <p:cNvPr id="27" name="타원 26"/>
          <p:cNvSpPr/>
          <p:nvPr/>
        </p:nvSpPr>
        <p:spPr bwMode="auto">
          <a:xfrm>
            <a:off x="2016336" y="20537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5601425" y="29061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5223338" y="463660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타원 29"/>
          <p:cNvSpPr/>
          <p:nvPr/>
        </p:nvSpPr>
        <p:spPr bwMode="auto">
          <a:xfrm>
            <a:off x="5485794" y="37562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1" name="타원 30"/>
          <p:cNvSpPr/>
          <p:nvPr/>
        </p:nvSpPr>
        <p:spPr bwMode="auto">
          <a:xfrm>
            <a:off x="6310807" y="463306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2" name="타원 31"/>
          <p:cNvSpPr/>
          <p:nvPr/>
        </p:nvSpPr>
        <p:spPr bwMode="auto">
          <a:xfrm>
            <a:off x="1647750" y="52659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6074727" y="590179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접속차단 등록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접속차단 리스트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16" y="1631841"/>
            <a:ext cx="6333991" cy="3849701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63672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등록된 접속차단 목록</a:t>
            </a:r>
            <a:endParaRPr lang="en-US" altLang="ko-KR" sz="1200" noProof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구분 별 검색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가능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사용자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검색 항목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아이디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이름</a:t>
            </a: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• </a:t>
            </a:r>
            <a:r>
              <a:rPr kumimoji="0" lang="ko-KR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등록사유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접속차단 등록 버튼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5. </a:t>
            </a:r>
            <a:r>
              <a:rPr lang="ko-KR" altLang="en-US" sz="1200" dirty="0" smtClean="0">
                <a:solidFill>
                  <a:prstClr val="black"/>
                </a:solidFill>
              </a:rPr>
              <a:t>접속차단 삭제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793032" y="28608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922049" y="21374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1793031" y="21374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6003496" y="32895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6689575" y="28608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접속차단 등록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접속차단 등록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5" y="1631841"/>
            <a:ext cx="6261647" cy="3890001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52378" y="123532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접속차단 등록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 smtClean="0">
                <a:solidFill>
                  <a:prstClr val="black"/>
                </a:solidFill>
              </a:rPr>
              <a:t>차단 구분 선택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사용자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3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그룹 또는 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</a:t>
            </a:r>
            <a:r>
              <a:rPr lang="en-US" altLang="ko-KR" sz="1200" dirty="0" smtClean="0">
                <a:solidFill>
                  <a:prstClr val="black"/>
                </a:solidFill>
              </a:rPr>
              <a:t>. </a:t>
            </a:r>
            <a:r>
              <a:rPr lang="ko-KR" altLang="en-US" sz="1200" dirty="0">
                <a:solidFill>
                  <a:prstClr val="black"/>
                </a:solidFill>
              </a:rPr>
              <a:t>검색된 그룹 또는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5.</a:t>
            </a:r>
            <a:r>
              <a:rPr lang="ko-KR" altLang="en-US" sz="1200" dirty="0" smtClean="0">
                <a:solidFill>
                  <a:prstClr val="black"/>
                </a:solidFill>
              </a:rPr>
              <a:t>등록 </a:t>
            </a:r>
            <a:r>
              <a:rPr lang="ko-KR" altLang="en-US" sz="1200" dirty="0">
                <a:solidFill>
                  <a:prstClr val="black"/>
                </a:solidFill>
              </a:rPr>
              <a:t>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6.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6003495" y="33734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297086" y="22971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2297087" y="201579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2303614" y="29048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2297086" y="36750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7103654" y="42571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95" y="4369714"/>
            <a:ext cx="1695450" cy="1447800"/>
          </a:xfrm>
          <a:prstGeom prst="rect">
            <a:avLst/>
          </a:prstGeom>
        </p:spPr>
      </p:pic>
      <p:sp>
        <p:nvSpPr>
          <p:cNvPr id="27" name="오른쪽 화살표 26"/>
          <p:cNvSpPr/>
          <p:nvPr/>
        </p:nvSpPr>
        <p:spPr>
          <a:xfrm>
            <a:off x="4112130" y="4490983"/>
            <a:ext cx="3230270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0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err="1" smtClean="0"/>
              <a:t>대결자</a:t>
            </a:r>
            <a:r>
              <a:rPr lang="ko-KR" altLang="en-US" dirty="0" smtClean="0"/>
              <a:t>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 smtClean="0"/>
              <a:t>대결자</a:t>
            </a:r>
            <a:r>
              <a:rPr lang="ko-KR" altLang="en-US" dirty="0" smtClean="0"/>
              <a:t> 관리 리스트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7" y="1631841"/>
            <a:ext cx="6336550" cy="3817123"/>
          </a:xfrm>
          <a:prstGeom prst="rect">
            <a:avLst/>
          </a:prstGeom>
        </p:spPr>
      </p:pic>
      <p:sp>
        <p:nvSpPr>
          <p:cNvPr id="15" name="내용 개체 틀 3"/>
          <p:cNvSpPr txBox="1">
            <a:spLocks/>
          </p:cNvSpPr>
          <p:nvPr/>
        </p:nvSpPr>
        <p:spPr>
          <a:xfrm>
            <a:off x="7044700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사유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등록자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601343" y="300156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5537447" y="21335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1801344" y="21335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78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err="1" smtClean="0"/>
              <a:t>대결자</a:t>
            </a:r>
            <a:r>
              <a:rPr lang="ko-KR" altLang="en-US" dirty="0" smtClean="0"/>
              <a:t>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대결 내용 확인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0" y="1615003"/>
            <a:ext cx="6331097" cy="3890192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704740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대결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대결자</a:t>
            </a:r>
            <a:r>
              <a:rPr lang="ko-KR" altLang="en-US" sz="1200" dirty="0" smtClean="0">
                <a:solidFill>
                  <a:prstClr val="black"/>
                </a:solidFill>
              </a:rPr>
              <a:t> 관리 리스트로 이동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2009055" y="21452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179651" y="28995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0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로그 관리 화면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5954631" cy="4898549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45973" y="1209130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로그 리스트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날짜 검색</a:t>
            </a:r>
            <a:endParaRPr lang="en-US" altLang="ko-KR" sz="120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로그타입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검색</a:t>
            </a:r>
            <a:endParaRPr lang="en-US" altLang="ko-KR" sz="120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로그인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로그아웃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비밀번호 변경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시스템 설정</a:t>
            </a: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결재자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관리자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파일 다운로드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4. </a:t>
            </a:r>
            <a:r>
              <a:rPr lang="ko-KR" altLang="en-US" sz="1200" dirty="0" smtClean="0">
                <a:solidFill>
                  <a:prstClr val="black"/>
                </a:solidFill>
              </a:rPr>
              <a:t>검색 항목 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사용자 정보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사용자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아이피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결재번호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5.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검색된 로그 엑셀로 내보내기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1793031" y="25490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803154" y="21321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4457327" y="21321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5466699" y="21321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6742704" y="21169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noProof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11.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공지사항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공지사항 리스트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8" y="1588706"/>
            <a:ext cx="6291265" cy="3840451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45975" y="122662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공지사항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 클릭으로 내용 </a:t>
            </a:r>
            <a:r>
              <a:rPr lang="ko-KR" altLang="en-US" sz="1000" dirty="0" smtClean="0">
                <a:solidFill>
                  <a:prstClr val="black"/>
                </a:solidFill>
              </a:rPr>
              <a:t>확인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2. </a:t>
            </a:r>
            <a:r>
              <a:rPr lang="ko-KR" altLang="en-US" sz="1200" dirty="0" smtClean="0">
                <a:solidFill>
                  <a:prstClr val="black"/>
                </a:solidFill>
              </a:rPr>
              <a:t>공지사항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2095436" y="233281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329535" y="269285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7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한쪽 모서리 57">
            <a:extLst>
              <a:ext uri="{FF2B5EF4-FFF2-40B4-BE49-F238E27FC236}">
                <a16:creationId xmlns:a16="http://schemas.microsoft.com/office/drawing/2014/main" id="{2C22AB9A-A6EC-4F30-92EB-B86E9FC137BD}"/>
              </a:ext>
            </a:extLst>
          </p:cNvPr>
          <p:cNvSpPr/>
          <p:nvPr/>
        </p:nvSpPr>
        <p:spPr>
          <a:xfrm>
            <a:off x="-7392" y="993914"/>
            <a:ext cx="2404835" cy="5864087"/>
          </a:xfrm>
          <a:prstGeom prst="round1Rect">
            <a:avLst/>
          </a:prstGeom>
          <a:solidFill>
            <a:srgbClr val="1978E4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7D7C83-F0F8-487B-B852-BF0607C50DA5}"/>
              </a:ext>
            </a:extLst>
          </p:cNvPr>
          <p:cNvSpPr txBox="1"/>
          <p:nvPr/>
        </p:nvSpPr>
        <p:spPr>
          <a:xfrm>
            <a:off x="3420336" y="1105691"/>
            <a:ext cx="908903" cy="2908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ko-KR" altLang="en-US" spc="-1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결재 반려</a:t>
            </a:r>
            <a:endParaRPr lang="en-US" altLang="ko-KR" spc="-1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647DC12-4DDB-4008-848A-9CFB8B2598BF}"/>
              </a:ext>
            </a:extLst>
          </p:cNvPr>
          <p:cNvCxnSpPr/>
          <p:nvPr/>
        </p:nvCxnSpPr>
        <p:spPr>
          <a:xfrm>
            <a:off x="3351370" y="1423283"/>
            <a:ext cx="2412002" cy="0"/>
          </a:xfrm>
          <a:prstGeom prst="line">
            <a:avLst/>
          </a:prstGeom>
          <a:noFill/>
          <a:ln w="6350" cap="rnd" cmpd="sng" algn="ctr">
            <a:solidFill>
              <a:srgbClr val="002363"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6271A78-886B-4C27-8609-7293B65FE12C}"/>
              </a:ext>
            </a:extLst>
          </p:cNvPr>
          <p:cNvGrpSpPr/>
          <p:nvPr/>
        </p:nvGrpSpPr>
        <p:grpSpPr>
          <a:xfrm>
            <a:off x="2849822" y="1006994"/>
            <a:ext cx="514885" cy="461665"/>
            <a:chOff x="910176" y="2682795"/>
            <a:chExt cx="566676" cy="508103"/>
          </a:xfrm>
        </p:grpSpPr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CEA6F9E-F6EE-49DC-A769-C199E7BEF599}"/>
                </a:ext>
              </a:extLst>
            </p:cNvPr>
            <p:cNvSpPr/>
            <p:nvPr/>
          </p:nvSpPr>
          <p:spPr>
            <a:xfrm>
              <a:off x="964191" y="2713479"/>
              <a:ext cx="458324" cy="458324"/>
            </a:xfrm>
            <a:prstGeom prst="ellipse">
              <a:avLst/>
            </a:prstGeom>
            <a:solidFill>
              <a:srgbClr val="002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2760CA0-8F7B-40CB-968F-4B24640FDEE1}"/>
                </a:ext>
              </a:extLst>
            </p:cNvPr>
            <p:cNvSpPr/>
            <p:nvPr/>
          </p:nvSpPr>
          <p:spPr>
            <a:xfrm>
              <a:off x="910176" y="2682795"/>
              <a:ext cx="566676" cy="50810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2400" b="1" spc="-100" dirty="0" smtClean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rPr>
                <a:t>15</a:t>
              </a:r>
              <a:endParaRPr lang="ko-KR" altLang="en-US" sz="2400" b="1" spc="-10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1F71F8A-9416-4000-AB12-29A5FC964C8C}"/>
              </a:ext>
            </a:extLst>
          </p:cNvPr>
          <p:cNvSpPr txBox="1"/>
          <p:nvPr/>
        </p:nvSpPr>
        <p:spPr>
          <a:xfrm>
            <a:off x="5821631" y="1312423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41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D96A26-D877-4DAE-98A4-27F75B0780B7}"/>
              </a:ext>
            </a:extLst>
          </p:cNvPr>
          <p:cNvSpPr txBox="1"/>
          <p:nvPr/>
        </p:nvSpPr>
        <p:spPr>
          <a:xfrm>
            <a:off x="5821631" y="216311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43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5821631" y="60548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39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527DB1D-C792-4902-AB9C-9E501784B42D}"/>
              </a:ext>
            </a:extLst>
          </p:cNvPr>
          <p:cNvGrpSpPr/>
          <p:nvPr/>
        </p:nvGrpSpPr>
        <p:grpSpPr>
          <a:xfrm>
            <a:off x="2849819" y="1825151"/>
            <a:ext cx="2913550" cy="461665"/>
            <a:chOff x="688912" y="3693957"/>
            <a:chExt cx="2968090" cy="47030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7E8BF-D2B5-4E8C-A153-08F150C55A61}"/>
                </a:ext>
              </a:extLst>
            </p:cNvPr>
            <p:cNvSpPr txBox="1"/>
            <p:nvPr/>
          </p:nvSpPr>
          <p:spPr>
            <a:xfrm>
              <a:off x="1270108" y="3794502"/>
              <a:ext cx="1141475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통계 리포트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C7893219-AC64-4F1E-865B-1D9820A2ADE9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B9CE654-CF18-441D-A096-2596EDB1D6E3}"/>
                </a:ext>
              </a:extLst>
            </p:cNvPr>
            <p:cNvGrpSpPr/>
            <p:nvPr/>
          </p:nvGrpSpPr>
          <p:grpSpPr>
            <a:xfrm>
              <a:off x="688912" y="3693957"/>
              <a:ext cx="524523" cy="470308"/>
              <a:chOff x="910176" y="2682794"/>
              <a:chExt cx="566676" cy="508105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A6735F6-EB3F-49B3-BE77-53E8601827FA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94CD74F-72A5-444B-B05B-F97157C626ED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6" cy="50810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16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1D4595B-EEF7-4F94-BA67-12A76DB480B9}"/>
              </a:ext>
            </a:extLst>
          </p:cNvPr>
          <p:cNvSpPr/>
          <p:nvPr/>
        </p:nvSpPr>
        <p:spPr>
          <a:xfrm rot="5400000">
            <a:off x="451674" y="2279602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rPr>
              <a:t>Contents</a:t>
            </a:r>
            <a:endParaRPr lang="ko-KR" altLang="en-US" sz="40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ea typeface="나눔스퀘어 Bold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DD6C3202-0242-4F65-B9AA-0206FF94C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7" y="4451523"/>
            <a:ext cx="2925734" cy="2204024"/>
          </a:xfrm>
          <a:prstGeom prst="rect">
            <a:avLst/>
          </a:prstGeom>
        </p:spPr>
      </p:pic>
      <p:grpSp>
        <p:nvGrpSpPr>
          <p:cNvPr id="99" name="그룹 98">
            <a:extLst>
              <a:ext uri="{FF2B5EF4-FFF2-40B4-BE49-F238E27FC236}">
                <a16:creationId xmlns:a16="http://schemas.microsoft.com/office/drawing/2014/main" id="{0B42F9FA-CAC9-4FEB-BE33-F1595C74287E}"/>
              </a:ext>
            </a:extLst>
          </p:cNvPr>
          <p:cNvGrpSpPr/>
          <p:nvPr/>
        </p:nvGrpSpPr>
        <p:grpSpPr>
          <a:xfrm>
            <a:off x="2849824" y="267521"/>
            <a:ext cx="2913548" cy="461665"/>
            <a:chOff x="688915" y="2423958"/>
            <a:chExt cx="2968088" cy="4703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BBF145-5A57-46D9-9FF0-FEC3FC8A35F9}"/>
                </a:ext>
              </a:extLst>
            </p:cNvPr>
            <p:cNvSpPr txBox="1"/>
            <p:nvPr/>
          </p:nvSpPr>
          <p:spPr>
            <a:xfrm>
              <a:off x="1270108" y="2524503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완료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DB66111-E703-4C6C-B31E-8359C64DDFF4}"/>
                </a:ext>
              </a:extLst>
            </p:cNvPr>
            <p:cNvCxnSpPr/>
            <p:nvPr/>
          </p:nvCxnSpPr>
          <p:spPr>
            <a:xfrm>
              <a:off x="1199851" y="2848040"/>
              <a:ext cx="2457152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AE9E4A7-CAD6-41CF-A333-06097048FEEB}"/>
                </a:ext>
              </a:extLst>
            </p:cNvPr>
            <p:cNvGrpSpPr/>
            <p:nvPr/>
          </p:nvGrpSpPr>
          <p:grpSpPr>
            <a:xfrm>
              <a:off x="688915" y="2423958"/>
              <a:ext cx="524522" cy="470308"/>
              <a:chOff x="910177" y="2682794"/>
              <a:chExt cx="566674" cy="508104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78621BC4-0CFE-46F6-B234-2D85DCE20F2D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2FB6ACAA-88F9-42BD-BB4E-980BC1330BA8}"/>
                  </a:ext>
                </a:extLst>
              </p:cNvPr>
              <p:cNvSpPr/>
              <p:nvPr/>
            </p:nvSpPr>
            <p:spPr>
              <a:xfrm>
                <a:off x="910177" y="2682794"/>
                <a:ext cx="566674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14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1E344F2-C1DD-400A-8211-563B3B8C7EC4}"/>
              </a:ext>
            </a:extLst>
          </p:cNvPr>
          <p:cNvSpPr/>
          <p:nvPr/>
        </p:nvSpPr>
        <p:spPr>
          <a:xfrm>
            <a:off x="7104193" y="6620372"/>
            <a:ext cx="2453557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8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1979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11.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공지사항 관리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공지사항 등록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전체 </a:t>
            </a:r>
            <a:r>
              <a:rPr lang="ko-KR" altLang="en-US" dirty="0" err="1" smtClean="0"/>
              <a:t>그룹사</a:t>
            </a:r>
            <a:r>
              <a:rPr lang="ko-KR" altLang="en-US" dirty="0" smtClean="0"/>
              <a:t> 대상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3" y="1631841"/>
            <a:ext cx="5944897" cy="3620442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48987" y="123476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제목 입력</a:t>
            </a:r>
            <a:endParaRPr lang="en-US" altLang="ko-KR" sz="1200" dirty="0" smtClean="0"/>
          </a:p>
          <a:p>
            <a:pPr marL="0" lvl="0" indent="0"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최대 </a:t>
            </a:r>
            <a:r>
              <a:rPr lang="en-US" altLang="ko-KR" sz="1000" dirty="0" smtClean="0">
                <a:solidFill>
                  <a:prstClr val="black"/>
                </a:solidFill>
              </a:rPr>
              <a:t>50</a:t>
            </a:r>
            <a:r>
              <a:rPr lang="ko-KR" altLang="en-US" sz="1000" dirty="0" smtClean="0">
                <a:solidFill>
                  <a:prstClr val="black"/>
                </a:solidFill>
              </a:rPr>
              <a:t>자까지 입력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내용 입력</a:t>
            </a:r>
            <a:endParaRPr lang="en-US" altLang="ko-KR" sz="1200" dirty="0" smtClean="0"/>
          </a:p>
          <a:p>
            <a:pPr marL="0" lvl="0" indent="0"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 smtClean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등록 버튼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등록 완료</a:t>
            </a:r>
            <a:endParaRPr lang="en-US" altLang="ko-KR" sz="1200" dirty="0" smtClean="0"/>
          </a:p>
        </p:txBody>
      </p:sp>
      <p:sp>
        <p:nvSpPr>
          <p:cNvPr id="10" name="오른쪽 화살표 9"/>
          <p:cNvSpPr/>
          <p:nvPr/>
        </p:nvSpPr>
        <p:spPr>
          <a:xfrm>
            <a:off x="3916447" y="401501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 bwMode="auto">
          <a:xfrm>
            <a:off x="2066125" y="20762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069703" y="27522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627543" y="38408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5478874" y="356518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20" y="3804483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11.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공지사항 관리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공지사항 수정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631841"/>
            <a:ext cx="6134249" cy="3729870"/>
          </a:xfrm>
          <a:prstGeom prst="rect">
            <a:avLst/>
          </a:prstGeom>
        </p:spPr>
      </p:pic>
      <p:sp>
        <p:nvSpPr>
          <p:cNvPr id="18" name="내용 개체 틀 3"/>
          <p:cNvSpPr txBox="1">
            <a:spLocks/>
          </p:cNvSpPr>
          <p:nvPr/>
        </p:nvSpPr>
        <p:spPr>
          <a:xfrm>
            <a:off x="7036065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수정완료</a:t>
            </a:r>
            <a:r>
              <a:rPr lang="ko-KR" altLang="en-US" sz="1200" dirty="0" smtClean="0">
                <a:solidFill>
                  <a:prstClr val="black"/>
                </a:solidFill>
              </a:rPr>
              <a:t> 버튼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4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025279" y="4063035"/>
            <a:ext cx="295232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 bwMode="auto">
          <a:xfrm>
            <a:off x="6627543" y="390044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2081063" y="212823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2113664" y="28179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5501443" y="36411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65" y="3753068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11.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공지사항 관리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공지사항 수정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5" y="1631841"/>
            <a:ext cx="6159803" cy="3745408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59591" y="122622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공지사항 삭제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삭제 완료</a:t>
            </a:r>
            <a:endParaRPr lang="en-US" altLang="ko-KR" sz="1200" dirty="0" smtClean="0"/>
          </a:p>
        </p:txBody>
      </p:sp>
      <p:sp>
        <p:nvSpPr>
          <p:cNvPr id="15" name="오른쪽 화살표 14"/>
          <p:cNvSpPr/>
          <p:nvPr/>
        </p:nvSpPr>
        <p:spPr>
          <a:xfrm>
            <a:off x="4529335" y="4125178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 bwMode="auto">
          <a:xfrm>
            <a:off x="5969495" y="28115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843567" y="39376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42" y="3865658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12.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자주하는 질문 리스트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26603" cy="3745985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3772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smtClean="0"/>
              <a:t>제목 클릭으로 내용 확인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smtClean="0"/>
              <a:t>자주하는 질문 등록 버튼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smtClean="0"/>
              <a:t>수정 </a:t>
            </a:r>
            <a:r>
              <a:rPr lang="en-US" altLang="ko-KR" sz="1200" dirty="0" smtClean="0"/>
              <a:t>/ </a:t>
            </a:r>
            <a:r>
              <a:rPr lang="ko-KR" altLang="en-US" sz="1200" smtClean="0"/>
              <a:t>삭제 버튼</a:t>
            </a:r>
            <a:endParaRPr lang="en-US" altLang="ko-KR" sz="1200" dirty="0" smtClean="0"/>
          </a:p>
        </p:txBody>
      </p:sp>
      <p:sp>
        <p:nvSpPr>
          <p:cNvPr id="12" name="타원 11"/>
          <p:cNvSpPr/>
          <p:nvPr/>
        </p:nvSpPr>
        <p:spPr bwMode="auto">
          <a:xfrm>
            <a:off x="1865039" y="24132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730770" y="28137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5820562" y="24132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72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12.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자주하는 질문 등록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29" y="1641068"/>
            <a:ext cx="5993661" cy="3768650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49277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4071347" y="362063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 bwMode="auto">
          <a:xfrm>
            <a:off x="2297087" y="215315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2297086" y="282781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6737451" y="34441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55" y="3444100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12.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자주하는 질문 수정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03799" cy="3850183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45975" y="1236144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smtClean="0">
                <a:solidFill>
                  <a:prstClr val="black"/>
                </a:solidFill>
              </a:rPr>
              <a:t>수정 </a:t>
            </a:r>
            <a:r>
              <a:rPr lang="ko-KR" altLang="en-US" sz="1200" dirty="0">
                <a:solidFill>
                  <a:prstClr val="black"/>
                </a:solidFill>
              </a:rPr>
              <a:t>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2297087" y="21694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297086" y="28898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169295" y="3714479"/>
            <a:ext cx="2919076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 bwMode="auto">
          <a:xfrm>
            <a:off x="6896159" y="34986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31" y="3519566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12.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자주하는 질문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자주하는 질문 삭제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81185" cy="3745985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44864" y="121767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자주하는 질문 삭제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2. </a:t>
            </a:r>
            <a:r>
              <a:rPr lang="ko-KR" altLang="en-US" sz="1200" dirty="0" smtClean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643708" y="23928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4385319" y="4103678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 bwMode="auto">
          <a:xfrm>
            <a:off x="6725155" y="39410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92" y="3865658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13.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대기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</a:t>
            </a:r>
            <a:r>
              <a:rPr lang="ko-KR" altLang="en-US" dirty="0" smtClean="0"/>
              <a:t>대기 리스트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13884" cy="3747219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45973" y="123476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</a:t>
            </a:r>
            <a:r>
              <a:rPr lang="ko-KR" altLang="en-US" sz="1200" dirty="0" smtClean="0">
                <a:solidFill>
                  <a:prstClr val="black"/>
                </a:solidFill>
              </a:rPr>
              <a:t>확인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반출처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1829534" y="28026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590576" y="213793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1829533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75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13.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대기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</a:t>
            </a:r>
            <a:r>
              <a:rPr lang="ko-KR" altLang="en-US" dirty="0" smtClean="0"/>
              <a:t>대기 내용 확인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71009" cy="3942244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54520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대기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2081063" y="20710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681463" y="497145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24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14.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완료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</a:t>
            </a:r>
            <a:r>
              <a:rPr lang="ko-KR" altLang="en-US" dirty="0" smtClean="0"/>
              <a:t>완료  리스트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179865" cy="3754933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704597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</a:t>
            </a:r>
            <a:r>
              <a:rPr lang="ko-KR" altLang="en-US" sz="1200" dirty="0" smtClean="0">
                <a:solidFill>
                  <a:prstClr val="black"/>
                </a:solidFill>
              </a:rPr>
              <a:t>확인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반출처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1829533" y="27666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590576" y="213793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829533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69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접속방법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최초 접속은 승인 반출 시스템 서버에 접속</a:t>
            </a:r>
            <a:endParaRPr lang="ko-KR" altLang="en-US" dirty="0"/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7045973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시스템 관리자 접속 계정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ko-KR" altLang="en-US" sz="1000" dirty="0" smtClean="0"/>
              <a:t>  </a:t>
            </a:r>
            <a:r>
              <a:rPr lang="en-US" altLang="ko-KR" sz="1000" dirty="0"/>
              <a:t>• </a:t>
            </a:r>
            <a:r>
              <a:rPr lang="en-US" altLang="ko-KR" sz="1000" dirty="0" smtClean="0"/>
              <a:t>ID : amsmanager</a:t>
            </a:r>
          </a:p>
          <a:p>
            <a:pPr marL="0" indent="0">
              <a:buNone/>
            </a:pPr>
            <a:r>
              <a:rPr lang="ko-KR" altLang="en-US" sz="1000" dirty="0" smtClean="0"/>
              <a:t>  </a:t>
            </a:r>
            <a:r>
              <a:rPr lang="en-US" altLang="ko-KR" sz="1000" dirty="0"/>
              <a:t>• </a:t>
            </a:r>
            <a:r>
              <a:rPr lang="en-US" altLang="ko-KR" sz="1000" dirty="0" smtClean="0"/>
              <a:t>PW : softcamp</a:t>
            </a:r>
          </a:p>
          <a:p>
            <a:pPr marL="0" indent="0">
              <a:buNone/>
            </a:pPr>
            <a:r>
              <a:rPr lang="en-US" altLang="ko-KR" sz="1200" dirty="0" smtClean="0"/>
              <a:t>※ amsmanager </a:t>
            </a:r>
            <a:r>
              <a:rPr lang="ko-KR" altLang="en-US" sz="1200" dirty="0" smtClean="0"/>
              <a:t>계정의 비밀번호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변경 </a:t>
            </a:r>
            <a:r>
              <a:rPr lang="ko-KR" altLang="en-US" sz="1200" dirty="0" smtClean="0"/>
              <a:t>및 접속 가능 </a:t>
            </a:r>
            <a:r>
              <a:rPr lang="en-US" altLang="ko-KR" sz="1200" dirty="0" smtClean="0"/>
              <a:t>IP</a:t>
            </a:r>
            <a:r>
              <a:rPr lang="ko-KR" altLang="en-US" sz="1200" dirty="0" smtClean="0"/>
              <a:t>등록은 </a:t>
            </a:r>
            <a:r>
              <a:rPr lang="en-US" altLang="ko-KR" sz="1200" dirty="0" smtClean="0"/>
              <a:t>“</a:t>
            </a:r>
            <a:r>
              <a:rPr lang="ko-KR" altLang="en-US" sz="1200" b="1" dirty="0" smtClean="0"/>
              <a:t>관</a:t>
            </a:r>
            <a:r>
              <a:rPr lang="en-US" altLang="ko-KR" sz="1200" b="1" dirty="0" smtClean="0"/>
              <a:t/>
            </a:r>
            <a:br>
              <a:rPr lang="en-US" altLang="ko-KR" sz="1200" b="1" dirty="0" smtClean="0"/>
            </a:br>
            <a:r>
              <a:rPr lang="en-US" altLang="ko-KR" sz="1200" b="1" dirty="0" smtClean="0"/>
              <a:t>   </a:t>
            </a:r>
            <a:r>
              <a:rPr lang="ko-KR" altLang="en-US" sz="1200" b="1" dirty="0" smtClean="0"/>
              <a:t>리자 </a:t>
            </a:r>
            <a:r>
              <a:rPr lang="ko-KR" altLang="en-US" sz="1200" b="1" dirty="0" smtClean="0"/>
              <a:t>정보 관리</a:t>
            </a:r>
            <a:r>
              <a:rPr lang="en-US" altLang="ko-KR" sz="1200" dirty="0" smtClean="0"/>
              <a:t>“ </a:t>
            </a:r>
            <a:r>
              <a:rPr lang="ko-KR" altLang="en-US" sz="1200" dirty="0" smtClean="0"/>
              <a:t>메뉴에서 가능</a:t>
            </a:r>
            <a:endParaRPr lang="en-US" altLang="ko-KR" sz="1200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" y="1631842"/>
            <a:ext cx="5954072" cy="4684105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 bwMode="auto">
          <a:xfrm>
            <a:off x="2529737" y="29711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756746" y="1598319"/>
            <a:ext cx="252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http://127.0.0.1/ams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14.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완료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</a:t>
            </a:r>
            <a:r>
              <a:rPr lang="ko-KR" altLang="en-US" dirty="0" smtClean="0"/>
              <a:t>완료  내용 확인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082521" cy="4418089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45974" y="1209130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기안자</a:t>
            </a:r>
            <a:r>
              <a:rPr lang="ko-KR" altLang="en-US" sz="1000" dirty="0">
                <a:solidFill>
                  <a:prstClr val="black"/>
                </a:solidFill>
              </a:rPr>
              <a:t> 본인만 요청 방법에 따라 </a:t>
            </a:r>
            <a:r>
              <a:rPr lang="ko-KR" altLang="en-US" sz="1000" dirty="0" smtClean="0">
                <a:solidFill>
                  <a:prstClr val="black"/>
                </a:solidFill>
              </a:rPr>
              <a:t>변경   </a:t>
            </a:r>
            <a:r>
              <a:rPr lang="en-US" altLang="ko-KR" sz="1000" dirty="0" smtClean="0">
                <a:solidFill>
                  <a:prstClr val="black"/>
                </a:solidFill>
              </a:rPr>
              <a:t/>
            </a:r>
            <a:br>
              <a:rPr lang="en-US" altLang="ko-KR" sz="1000" dirty="0" smtClean="0">
                <a:solidFill>
                  <a:prstClr val="black"/>
                </a:solidFill>
              </a:rPr>
            </a:br>
            <a:r>
              <a:rPr lang="en-US" altLang="ko-KR" sz="1000" dirty="0" smtClean="0">
                <a:solidFill>
                  <a:prstClr val="black"/>
                </a:solidFill>
              </a:rPr>
              <a:t>    </a:t>
            </a:r>
            <a:r>
              <a:rPr lang="ko-KR" altLang="en-US" sz="1000" dirty="0" smtClean="0">
                <a:solidFill>
                  <a:prstClr val="black"/>
                </a:solidFill>
              </a:rPr>
              <a:t>된 </a:t>
            </a:r>
            <a:r>
              <a:rPr lang="ko-KR" altLang="en-US" sz="1000" dirty="0">
                <a:solidFill>
                  <a:prstClr val="black"/>
                </a:solidFill>
              </a:rPr>
              <a:t>파일이 다운로드 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2009055" y="20654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609455" y="501778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37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15.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반려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</a:t>
            </a:r>
            <a:r>
              <a:rPr lang="ko-KR" altLang="en-US" dirty="0" smtClean="0"/>
              <a:t>반려 리스트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31841"/>
            <a:ext cx="6314108" cy="3960440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70545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</a:t>
            </a:r>
            <a:r>
              <a:rPr lang="ko-KR" altLang="en-US" sz="1200" dirty="0" smtClean="0">
                <a:solidFill>
                  <a:prstClr val="black"/>
                </a:solidFill>
              </a:rPr>
              <a:t>확인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반출처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결재자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4.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후결</a:t>
            </a:r>
            <a:r>
              <a:rPr lang="ko-KR" altLang="en-US" sz="1200" dirty="0" smtClean="0">
                <a:solidFill>
                  <a:prstClr val="black"/>
                </a:solidFill>
              </a:rPr>
              <a:t> 리스트만 표시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1865040" y="28374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825479" y="21675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865039" y="217224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329535" y="24959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15.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반려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</a:t>
            </a:r>
            <a:r>
              <a:rPr lang="ko-KR" altLang="en-US" dirty="0" smtClean="0"/>
              <a:t>반려 내용 확인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78" y="1631841"/>
            <a:ext cx="6288118" cy="4550196"/>
          </a:xfrm>
          <a:prstGeom prst="rect">
            <a:avLst/>
          </a:prstGeom>
        </p:spPr>
      </p:pic>
      <p:sp>
        <p:nvSpPr>
          <p:cNvPr id="14" name="내용 개체 틀 3"/>
          <p:cNvSpPr txBox="1">
            <a:spLocks/>
          </p:cNvSpPr>
          <p:nvPr/>
        </p:nvSpPr>
        <p:spPr>
          <a:xfrm>
            <a:off x="703370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2038334" y="20375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710742" y="51339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38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16.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통계 리포트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대시보드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9" y="1597252"/>
            <a:ext cx="6255011" cy="4626562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5264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통계 </a:t>
            </a:r>
            <a:r>
              <a:rPr lang="ko-KR" altLang="en-US" sz="1200" dirty="0" smtClean="0">
                <a:solidFill>
                  <a:prstClr val="black"/>
                </a:solidFill>
              </a:rPr>
              <a:t>자료 시각화 표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날짜 지정 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1865039" y="25333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3868251" y="21558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64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16.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통계 리포트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 smtClean="0"/>
              <a:t>신청추이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63728"/>
            <a:ext cx="6185892" cy="5085903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70545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통계 리스트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</a:rPr>
              <a:t>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요청방법</a:t>
            </a:r>
            <a:r>
              <a:rPr lang="ko-KR" altLang="en-US" sz="1200" dirty="0" smtClean="0">
                <a:solidFill>
                  <a:prstClr val="black"/>
                </a:solidFill>
              </a:rPr>
              <a:t> 검색 지정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암호화 해제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외부전송</a:t>
            </a:r>
            <a:r>
              <a:rPr lang="ko-KR" altLang="en-US" sz="1000" dirty="0" smtClean="0">
                <a:solidFill>
                  <a:prstClr val="black"/>
                </a:solidFill>
              </a:rPr>
              <a:t> 파일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외부반출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외부 </a:t>
            </a:r>
            <a:r>
              <a:rPr lang="en-US" altLang="ko-KR" sz="1000" dirty="0" smtClean="0">
                <a:solidFill>
                  <a:prstClr val="black"/>
                </a:solidFill>
              </a:rPr>
              <a:t>DRM(EX-Right)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결재상태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</a:rPr>
              <a:t>검색 지정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대기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완료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반려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5.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검색항목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부서명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작성자사번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작성자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결재자사번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r>
              <a:rPr lang="ko-KR" altLang="en-US" sz="1000" dirty="0" smtClean="0">
                <a:solidFill>
                  <a:prstClr val="black"/>
                </a:solidFill>
              </a:rPr>
              <a:t>결재자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6. </a:t>
            </a:r>
            <a:r>
              <a:rPr lang="ko-KR" altLang="en-US" sz="1000" dirty="0" smtClean="0">
                <a:solidFill>
                  <a:prstClr val="black"/>
                </a:solidFill>
              </a:rPr>
              <a:t>엑셀 내보내기</a:t>
            </a: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1865039" y="272857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865039" y="203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4601343" y="203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6401543" y="203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3377207" y="22965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41503" y="22965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53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16.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통계 리포트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최다 신청자 </a:t>
            </a:r>
            <a:r>
              <a:rPr lang="en-US" altLang="ko-KR" dirty="0" smtClean="0"/>
              <a:t>TOP 10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69906" cy="4368223"/>
          </a:xfrm>
          <a:prstGeom prst="rect">
            <a:avLst/>
          </a:prstGeom>
        </p:spPr>
      </p:pic>
      <p:sp>
        <p:nvSpPr>
          <p:cNvPr id="21" name="내용 개체 틀 3"/>
          <p:cNvSpPr txBox="1">
            <a:spLocks/>
          </p:cNvSpPr>
          <p:nvPr/>
        </p:nvSpPr>
        <p:spPr>
          <a:xfrm>
            <a:off x="7045973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최다신청자</a:t>
            </a:r>
            <a:r>
              <a:rPr lang="ko-KR" altLang="en-US" sz="1200" dirty="0" smtClean="0">
                <a:solidFill>
                  <a:prstClr val="black"/>
                </a:solidFill>
              </a:rPr>
              <a:t> 리스트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</a:rPr>
              <a:t>지정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</a:t>
            </a:r>
            <a:r>
              <a:rPr lang="en-US" altLang="ko-KR" sz="1200" dirty="0" smtClean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엑셀 내보내기</a:t>
            </a:r>
            <a:r>
              <a:rPr lang="en-US" altLang="ko-KR" sz="1200" dirty="0" smtClean="0">
                <a:solidFill>
                  <a:prstClr val="black"/>
                </a:solidFill>
              </a:rPr>
              <a:t>  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865039" y="28048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1865039" y="21147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6179651" y="210851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41732" y="3647841"/>
            <a:ext cx="327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메인 화면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메인 화면 메뉴 설명</a:t>
            </a:r>
            <a:endParaRPr lang="ko-KR" altLang="en-US" dirty="0"/>
          </a:p>
        </p:txBody>
      </p:sp>
      <p:sp>
        <p:nvSpPr>
          <p:cNvPr id="21" name="내용 개체 틀 3"/>
          <p:cNvSpPr txBox="1">
            <a:spLocks/>
          </p:cNvSpPr>
          <p:nvPr/>
        </p:nvSpPr>
        <p:spPr>
          <a:xfrm>
            <a:off x="7059909" y="1256726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메인 화면으로 이동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로그인 사용자 접속 정보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접속된 사용자 정보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/>
              <a:t>로그아웃 메뉴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관리자 메뉴 리스트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시스템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smtClean="0"/>
              <a:t>결재자 정책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관리자 정책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err="1" smtClean="0"/>
              <a:t>반출유형</a:t>
            </a:r>
            <a:r>
              <a:rPr lang="ko-KR" altLang="en-US" sz="1000" dirty="0" smtClean="0"/>
              <a:t>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smtClean="0"/>
              <a:t>관리자 정보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err="1" smtClean="0"/>
              <a:t>대결자</a:t>
            </a:r>
            <a:r>
              <a:rPr lang="ko-KR" altLang="en-US" sz="1000" dirty="0" smtClean="0"/>
              <a:t>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smtClean="0"/>
              <a:t>공지사항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smtClean="0"/>
              <a:t>자주하는 질문 관리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err="1" smtClean="0"/>
              <a:t>결재대기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smtClean="0"/>
              <a:t>결재완료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ko-KR" altLang="en-US" sz="1000" dirty="0"/>
              <a:t> 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• </a:t>
            </a:r>
            <a:r>
              <a:rPr lang="ko-KR" altLang="en-US" sz="1000" dirty="0" err="1" smtClean="0"/>
              <a:t>결재반려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최근 공지사항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자주하는 질문 리스트</a:t>
            </a:r>
            <a:endParaRPr lang="en-US" altLang="ko-KR" sz="1200" dirty="0"/>
          </a:p>
          <a:p>
            <a:pPr marL="0" indent="0">
              <a:buNone/>
            </a:pPr>
            <a:endParaRPr lang="ko-KR" altLang="en-US" sz="1000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1631842"/>
            <a:ext cx="5954072" cy="4684105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 bwMode="auto">
          <a:xfrm>
            <a:off x="6071599" y="16484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481543" y="221109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481542" y="260988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8" name="타원 27"/>
          <p:cNvSpPr/>
          <p:nvPr/>
        </p:nvSpPr>
        <p:spPr bwMode="auto">
          <a:xfrm>
            <a:off x="1717867" y="40096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4110758" y="40179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시스템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시스템 관리</a:t>
            </a:r>
            <a:endParaRPr lang="ko-KR" altLang="en-US" dirty="0"/>
          </a:p>
        </p:txBody>
      </p:sp>
      <p:sp>
        <p:nvSpPr>
          <p:cNvPr id="24" name="슬라이드 번호 개체 틀 6"/>
          <p:cNvSpPr txBox="1">
            <a:spLocks/>
          </p:cNvSpPr>
          <p:nvPr/>
        </p:nvSpPr>
        <p:spPr>
          <a:xfrm>
            <a:off x="3949699" y="6731676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538889"/>
            <a:ext cx="6275259" cy="4016533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63576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err="1" smtClean="0"/>
              <a:t>결재신청</a:t>
            </a:r>
            <a:r>
              <a:rPr lang="ko-KR" altLang="en-US" sz="1200" dirty="0" smtClean="0"/>
              <a:t> 페이지의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요청 방법</a:t>
            </a:r>
            <a:r>
              <a:rPr lang="en-US" altLang="ko-KR" sz="1200" dirty="0" smtClean="0"/>
              <a:t>”</a:t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항목에 </a:t>
            </a:r>
            <a:r>
              <a:rPr lang="ko-KR" altLang="en-US" sz="1200" dirty="0" smtClean="0"/>
              <a:t>표시 여부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err="1" smtClean="0"/>
              <a:t>그룹사</a:t>
            </a:r>
            <a:r>
              <a:rPr lang="ko-KR" altLang="en-US" sz="1200" dirty="0" smtClean="0"/>
              <a:t> 마다 별도의 정책을 사용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할 </a:t>
            </a:r>
            <a:r>
              <a:rPr lang="ko-KR" altLang="en-US" sz="1200" dirty="0" smtClean="0"/>
              <a:t>것인지 여부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원본 파일 저장 경로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4. </a:t>
            </a:r>
            <a:r>
              <a:rPr lang="ko-KR" altLang="en-US" sz="1200" dirty="0" smtClean="0">
                <a:solidFill>
                  <a:prstClr val="black"/>
                </a:solidFill>
              </a:rPr>
              <a:t>반출 파일 저장 경로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5. </a:t>
            </a:r>
            <a:r>
              <a:rPr lang="ko-KR" altLang="en-US" sz="1200" dirty="0" smtClean="0">
                <a:solidFill>
                  <a:prstClr val="black"/>
                </a:solidFill>
              </a:rPr>
              <a:t>시스템 설정 차일 경로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6. </a:t>
            </a:r>
            <a:r>
              <a:rPr lang="ko-KR" altLang="en-US" sz="1200" dirty="0" err="1"/>
              <a:t>승인반출</a:t>
            </a:r>
            <a:r>
              <a:rPr lang="ko-KR" altLang="en-US" sz="1200" dirty="0"/>
              <a:t> 시스템 </a:t>
            </a:r>
            <a:r>
              <a:rPr lang="en-US" altLang="ko-KR" sz="1200" dirty="0" smtClean="0"/>
              <a:t>URL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/>
              <a:t>7. </a:t>
            </a:r>
            <a:r>
              <a:rPr lang="ko-KR" altLang="en-US" sz="1200" dirty="0" err="1" smtClean="0"/>
              <a:t>개별이미지</a:t>
            </a:r>
            <a:r>
              <a:rPr lang="ko-KR" altLang="en-US" sz="1200" dirty="0" smtClean="0"/>
              <a:t> 기능 설정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8. </a:t>
            </a:r>
            <a:r>
              <a:rPr lang="ko-KR" altLang="en-US" sz="1200" dirty="0" smtClean="0"/>
              <a:t>현재 설정 저장</a:t>
            </a:r>
            <a:endParaRPr lang="en-US" altLang="ko-KR" sz="1200" dirty="0" smtClean="0"/>
          </a:p>
        </p:txBody>
      </p:sp>
      <p:sp>
        <p:nvSpPr>
          <p:cNvPr id="13" name="타원 12"/>
          <p:cNvSpPr/>
          <p:nvPr/>
        </p:nvSpPr>
        <p:spPr bwMode="auto">
          <a:xfrm>
            <a:off x="2084759" y="206847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081065" y="23105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2081063" y="25632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2081063" y="28460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2081065" y="308858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2081063" y="36646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2081065" y="337661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6166640" y="402468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858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시스템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시스템 관리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5" y="1665156"/>
            <a:ext cx="6250317" cy="3651800"/>
          </a:xfrm>
          <a:prstGeom prst="rect">
            <a:avLst/>
          </a:prstGeom>
        </p:spPr>
      </p:pic>
      <p:sp>
        <p:nvSpPr>
          <p:cNvPr id="22" name="내용 개체 틀 3"/>
          <p:cNvSpPr txBox="1">
            <a:spLocks/>
          </p:cNvSpPr>
          <p:nvPr/>
        </p:nvSpPr>
        <p:spPr>
          <a:xfrm>
            <a:off x="7070972" y="123232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후결</a:t>
            </a:r>
            <a:r>
              <a:rPr lang="ko-KR" altLang="en-US" sz="1200" dirty="0" smtClean="0"/>
              <a:t> 기능 사용 여부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2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진행 중인 </a:t>
            </a:r>
            <a:r>
              <a:rPr lang="ko-KR" altLang="en-US" sz="1200" dirty="0" err="1" smtClean="0"/>
              <a:t>후결</a:t>
            </a:r>
            <a:r>
              <a:rPr lang="ko-KR" altLang="en-US" sz="1200" dirty="0" smtClean="0"/>
              <a:t> 건수 제한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3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최대 첨부 파일 개수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4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각 첨부 파일의 최대 용량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5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첨부된 파일의 총 용량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6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외부전송</a:t>
            </a:r>
            <a:r>
              <a:rPr lang="ko-KR" altLang="en-US" sz="1200" dirty="0" smtClean="0"/>
              <a:t> 파일 유효 기간 설정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7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결재 완료된 파일 다운로드 기간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8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결재 완료된 파일 다운로드 횟수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/>
              <a:t>9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최대 </a:t>
            </a:r>
            <a:r>
              <a:rPr lang="ko-KR" altLang="en-US" sz="1200" dirty="0" err="1" smtClean="0"/>
              <a:t>대결자</a:t>
            </a:r>
            <a:r>
              <a:rPr lang="ko-KR" altLang="en-US" sz="1200" dirty="0" smtClean="0"/>
              <a:t> 권한 부여 기간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10. </a:t>
            </a:r>
            <a:r>
              <a:rPr lang="ko-KR" altLang="en-US" sz="1200" dirty="0" smtClean="0"/>
              <a:t>리스트 화면의 표시 항목 개수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11. </a:t>
            </a:r>
            <a:r>
              <a:rPr lang="ko-KR" altLang="en-US" sz="1200" dirty="0" smtClean="0"/>
              <a:t>에러 페이지의 관리자 정보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12.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 smtClean="0"/>
          </a:p>
        </p:txBody>
      </p:sp>
      <p:sp>
        <p:nvSpPr>
          <p:cNvPr id="23" name="타원 22"/>
          <p:cNvSpPr/>
          <p:nvPr/>
        </p:nvSpPr>
        <p:spPr bwMode="auto">
          <a:xfrm>
            <a:off x="2134192" y="22464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5" name="타원 24"/>
          <p:cNvSpPr/>
          <p:nvPr/>
        </p:nvSpPr>
        <p:spPr bwMode="auto">
          <a:xfrm>
            <a:off x="2130493" y="25015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6" name="타원 25"/>
          <p:cNvSpPr/>
          <p:nvPr/>
        </p:nvSpPr>
        <p:spPr bwMode="auto">
          <a:xfrm>
            <a:off x="2130494" y="27721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7" name="타원 26"/>
          <p:cNvSpPr/>
          <p:nvPr/>
        </p:nvSpPr>
        <p:spPr bwMode="auto">
          <a:xfrm>
            <a:off x="2130494" y="300297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타원 27"/>
          <p:cNvSpPr/>
          <p:nvPr/>
        </p:nvSpPr>
        <p:spPr bwMode="auto">
          <a:xfrm>
            <a:off x="2130494" y="32735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2130494" y="375755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타원 29"/>
          <p:cNvSpPr/>
          <p:nvPr/>
        </p:nvSpPr>
        <p:spPr bwMode="auto">
          <a:xfrm>
            <a:off x="2130494" y="351975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1" name="타원 30"/>
          <p:cNvSpPr/>
          <p:nvPr/>
        </p:nvSpPr>
        <p:spPr bwMode="auto">
          <a:xfrm>
            <a:off x="2130494" y="40162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2130494" y="42613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2130495" y="47794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34" name="타원 33"/>
          <p:cNvSpPr/>
          <p:nvPr/>
        </p:nvSpPr>
        <p:spPr bwMode="auto">
          <a:xfrm>
            <a:off x="2130496" y="451055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5" name="타원 34"/>
          <p:cNvSpPr/>
          <p:nvPr/>
        </p:nvSpPr>
        <p:spPr bwMode="auto">
          <a:xfrm>
            <a:off x="6179651" y="51432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90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 smtClean="0"/>
              <a:t>커스텀</a:t>
            </a:r>
            <a:r>
              <a:rPr lang="ko-KR" altLang="en-US" dirty="0" smtClean="0"/>
              <a:t> 정책 관리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218459" cy="5030098"/>
          </a:xfrm>
          <a:prstGeom prst="rect">
            <a:avLst/>
          </a:prstGeom>
        </p:spPr>
      </p:pic>
      <p:sp>
        <p:nvSpPr>
          <p:cNvPr id="19" name="내용 개체 틀 3"/>
          <p:cNvSpPr txBox="1">
            <a:spLocks/>
          </p:cNvSpPr>
          <p:nvPr/>
        </p:nvSpPr>
        <p:spPr>
          <a:xfrm>
            <a:off x="7045972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 smtClean="0"/>
              <a:t>기간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사용여부 별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 smtClean="0"/>
              <a:t>2.  </a:t>
            </a:r>
            <a:r>
              <a:rPr lang="ko-KR" altLang="en-US" sz="1200" dirty="0" smtClean="0"/>
              <a:t>검색기능 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100" dirty="0" smtClean="0"/>
              <a:t>    </a:t>
            </a:r>
            <a:r>
              <a:rPr lang="en-US" altLang="ko-KR" sz="1100" dirty="0"/>
              <a:t>• </a:t>
            </a:r>
            <a:r>
              <a:rPr lang="ko-KR" altLang="en-US" sz="1100" dirty="0" err="1" smtClean="0"/>
              <a:t>정책이름</a:t>
            </a:r>
            <a:endParaRPr lang="en-US" altLang="ko-KR" sz="1100" dirty="0" smtClean="0"/>
          </a:p>
          <a:p>
            <a:pPr marL="0" indent="0">
              <a:buNone/>
            </a:pPr>
            <a:r>
              <a:rPr lang="en-US" altLang="ko-KR" sz="1100" dirty="0" smtClean="0"/>
              <a:t>    • </a:t>
            </a:r>
            <a:r>
              <a:rPr lang="ko-KR" altLang="en-US" sz="1100" dirty="0" smtClean="0"/>
              <a:t>상세설명</a:t>
            </a:r>
            <a:r>
              <a:rPr lang="en-US" altLang="ko-KR" sz="1100" dirty="0" smtClean="0"/>
              <a:t> </a:t>
            </a:r>
          </a:p>
          <a:p>
            <a:pPr marL="0" indent="0">
              <a:buNone/>
            </a:pPr>
            <a:r>
              <a:rPr lang="en-US" altLang="ko-KR" sz="1100" dirty="0"/>
              <a:t> </a:t>
            </a:r>
            <a:r>
              <a:rPr lang="en-US" altLang="ko-KR" sz="1100" dirty="0" smtClean="0"/>
              <a:t>   • </a:t>
            </a:r>
            <a:r>
              <a:rPr lang="ko-KR" altLang="en-US" sz="1100" dirty="0" smtClean="0"/>
              <a:t>정책 </a:t>
            </a:r>
            <a:r>
              <a:rPr lang="en-US" altLang="ko-KR" sz="1100" dirty="0"/>
              <a:t>ID</a:t>
            </a:r>
            <a:endParaRPr lang="en-US" altLang="ko-KR" sz="11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err="1" smtClean="0"/>
              <a:t>커스텀</a:t>
            </a:r>
            <a:r>
              <a:rPr lang="ko-KR" altLang="en-US" sz="1200" dirty="0" smtClean="0"/>
              <a:t> 정책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err="1" smtClean="0"/>
              <a:t>커스텀</a:t>
            </a:r>
            <a:r>
              <a:rPr lang="ko-KR" altLang="en-US" sz="1200" dirty="0" smtClean="0"/>
              <a:t> 정책 수정 삭제  </a:t>
            </a:r>
            <a:endParaRPr lang="en-US" altLang="ko-KR" sz="1200" dirty="0" smtClean="0"/>
          </a:p>
        </p:txBody>
      </p:sp>
      <p:sp>
        <p:nvSpPr>
          <p:cNvPr id="20" name="타원 19"/>
          <p:cNvSpPr/>
          <p:nvPr/>
        </p:nvSpPr>
        <p:spPr bwMode="auto">
          <a:xfrm>
            <a:off x="1865039" y="218683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타원 23"/>
          <p:cNvSpPr/>
          <p:nvPr/>
        </p:nvSpPr>
        <p:spPr bwMode="auto">
          <a:xfrm>
            <a:off x="5609455" y="21370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6" name="타원 35"/>
          <p:cNvSpPr/>
          <p:nvPr/>
        </p:nvSpPr>
        <p:spPr bwMode="auto">
          <a:xfrm>
            <a:off x="1865039" y="26188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7" name="타원 36"/>
          <p:cNvSpPr/>
          <p:nvPr/>
        </p:nvSpPr>
        <p:spPr bwMode="auto">
          <a:xfrm>
            <a:off x="6166640" y="29789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/>
              <a:t>결재자 정책 관리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err="1" smtClean="0"/>
              <a:t>커스텀</a:t>
            </a:r>
            <a:r>
              <a:rPr lang="ko-KR" altLang="en-US" dirty="0" smtClean="0"/>
              <a:t> 정책 관리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정책 등록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705418"/>
            <a:ext cx="5739637" cy="4611684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73503" y="1274161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 err="1" smtClean="0"/>
              <a:t>커스텀</a:t>
            </a:r>
            <a:r>
              <a:rPr lang="ko-KR" altLang="en-US" sz="1200" dirty="0" smtClean="0"/>
              <a:t> 정책 </a:t>
            </a:r>
            <a:r>
              <a:rPr lang="ko-KR" altLang="en-US" sz="1200" dirty="0" smtClean="0"/>
              <a:t>추가 등록</a:t>
            </a:r>
            <a:endParaRPr lang="en-US" altLang="ko-KR" sz="1200" dirty="0" smtClean="0"/>
          </a:p>
          <a:p>
            <a:pPr marL="228600" indent="-228600">
              <a:buAutoNum type="arabicPeriod"/>
            </a:pPr>
            <a:r>
              <a:rPr lang="ko-KR" altLang="en-US" sz="1200" dirty="0" err="1" smtClean="0"/>
              <a:t>커스텀</a:t>
            </a:r>
            <a:r>
              <a:rPr lang="ko-KR" altLang="en-US" sz="1200" dirty="0" smtClean="0"/>
              <a:t> 정책 적용 창</a:t>
            </a:r>
            <a:endParaRPr lang="en-US" altLang="ko-KR" sz="1200" dirty="0" smtClean="0"/>
          </a:p>
        </p:txBody>
      </p:sp>
      <p:sp>
        <p:nvSpPr>
          <p:cNvPr id="13" name="타원 12"/>
          <p:cNvSpPr/>
          <p:nvPr/>
        </p:nvSpPr>
        <p:spPr bwMode="auto">
          <a:xfrm>
            <a:off x="5689870" y="61091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3161183" y="192144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8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7611E6D-EA79-4D32-A485-D9B2A3413E04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CDD3A20-6A0A-4D0E-A42B-ED3B7783717E}"/>
    </a:ext>
  </a:extLst>
</a:theme>
</file>

<file path=ppt/theme/theme3.xml><?xml version="1.0" encoding="utf-8"?>
<a:theme xmlns:a="http://schemas.openxmlformats.org/drawingml/2006/main" name="2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4.xml><?xml version="1.0" encoding="utf-8"?>
<a:theme xmlns:a="http://schemas.openxmlformats.org/drawingml/2006/main" name="3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11610</TotalTime>
  <Words>1821</Words>
  <Application>Microsoft Office PowerPoint</Application>
  <PresentationFormat>A4 용지(210x297mm)</PresentationFormat>
  <Paragraphs>561</Paragraphs>
  <Slides>46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46</vt:i4>
      </vt:variant>
    </vt:vector>
  </HeadingPairs>
  <TitlesOfParts>
    <vt:vector size="62" baseType="lpstr">
      <vt:lpstr>12롯데마트드림Medium</vt:lpstr>
      <vt:lpstr>inherit</vt:lpstr>
      <vt:lpstr>THE정고딕120</vt:lpstr>
      <vt:lpstr>굴림</vt:lpstr>
      <vt:lpstr>나눔고딕</vt:lpstr>
      <vt:lpstr>나눔스퀘어 Bold</vt:lpstr>
      <vt:lpstr>맑은 고딕</vt:lpstr>
      <vt:lpstr>삼성긴고딕 Regular</vt:lpstr>
      <vt:lpstr>Arial</vt:lpstr>
      <vt:lpstr>Calibri</vt:lpstr>
      <vt:lpstr>Times New Roman</vt:lpstr>
      <vt:lpstr>Wingdings</vt:lpstr>
      <vt:lpstr>1_테마1</vt:lpstr>
      <vt:lpstr>디자인 사용자 지정</vt:lpstr>
      <vt:lpstr>2_테마1</vt:lpstr>
      <vt:lpstr>3_테마1</vt:lpstr>
      <vt:lpstr>승인 반출 시스템  관리자 교육자료</vt:lpstr>
      <vt:lpstr>PowerPoint 프레젠테이션</vt:lpstr>
      <vt:lpstr>PowerPoint 프레젠테이션</vt:lpstr>
      <vt:lpstr>1. 접속방법</vt:lpstr>
      <vt:lpstr>2. 메인 화면</vt:lpstr>
      <vt:lpstr>3. 시스템 관리</vt:lpstr>
      <vt:lpstr>3. 시스템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4. 결재자 정책 관리</vt:lpstr>
      <vt:lpstr>5. 관리자 정책 관리</vt:lpstr>
      <vt:lpstr>5. 관리자 정책 관리</vt:lpstr>
      <vt:lpstr>5. 관리자 정책 관리</vt:lpstr>
      <vt:lpstr>5. 관리자 정책 관리</vt:lpstr>
      <vt:lpstr>6. 반출 유형 관리</vt:lpstr>
      <vt:lpstr>6. 반출 유형 관리</vt:lpstr>
      <vt:lpstr>6. 반출 유형 관리</vt:lpstr>
      <vt:lpstr>7. 관리자 정보 관리</vt:lpstr>
      <vt:lpstr>8. 접속차단 등록</vt:lpstr>
      <vt:lpstr>8. 접속차단 등록</vt:lpstr>
      <vt:lpstr>9. 대결자 관리</vt:lpstr>
      <vt:lpstr>9. 대결자 관리</vt:lpstr>
      <vt:lpstr>10. 로그 관리</vt:lpstr>
      <vt:lpstr>11. 공지사항 관리</vt:lpstr>
      <vt:lpstr>11. 공지사항 관리(계속)</vt:lpstr>
      <vt:lpstr>11. 공지사항 관리(계속)</vt:lpstr>
      <vt:lpstr>11. 공지사항 관리(계속)</vt:lpstr>
      <vt:lpstr>12. 자주하는 질문 관리</vt:lpstr>
      <vt:lpstr>12. 자주하는 질문 관리</vt:lpstr>
      <vt:lpstr>12. 자주하는 질문 관리</vt:lpstr>
      <vt:lpstr>12. 자주하는 질문 관리</vt:lpstr>
      <vt:lpstr>13. 결재 대기</vt:lpstr>
      <vt:lpstr>13. 결재 대기</vt:lpstr>
      <vt:lpstr>14. 결재 완료</vt:lpstr>
      <vt:lpstr>14. 결재 완료</vt:lpstr>
      <vt:lpstr>15. 결재 반려</vt:lpstr>
      <vt:lpstr>15. 결재 반려</vt:lpstr>
      <vt:lpstr>16. 통계 리포트</vt:lpstr>
      <vt:lpstr>16. 통계 리포트</vt:lpstr>
      <vt:lpstr>16. 통계 리포트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S-Work EX (협력사보안강화) </dc:title>
  <dc:creator>jungil moon</dc:creator>
  <cp:lastModifiedBy>김 종용</cp:lastModifiedBy>
  <cp:revision>200</cp:revision>
  <cp:lastPrinted>2020-04-07T08:22:44Z</cp:lastPrinted>
  <dcterms:created xsi:type="dcterms:W3CDTF">2020-05-20T08:50:17Z</dcterms:created>
  <dcterms:modified xsi:type="dcterms:W3CDTF">2020-07-21T04:55:20Z</dcterms:modified>
</cp:coreProperties>
</file>